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40" r:id="rId2"/>
  </p:sldMasterIdLst>
  <p:notesMasterIdLst>
    <p:notesMasterId r:id="rId45"/>
  </p:notesMasterIdLst>
  <p:sldIdLst>
    <p:sldId id="256" r:id="rId3"/>
    <p:sldId id="257" r:id="rId4"/>
    <p:sldId id="260" r:id="rId5"/>
    <p:sldId id="301" r:id="rId6"/>
    <p:sldId id="261" r:id="rId7"/>
    <p:sldId id="263" r:id="rId8"/>
    <p:sldId id="268" r:id="rId9"/>
    <p:sldId id="269" r:id="rId10"/>
    <p:sldId id="276" r:id="rId11"/>
    <p:sldId id="277" r:id="rId12"/>
    <p:sldId id="306" r:id="rId13"/>
    <p:sldId id="283" r:id="rId14"/>
    <p:sldId id="270" r:id="rId15"/>
    <p:sldId id="272" r:id="rId16"/>
    <p:sldId id="274" r:id="rId17"/>
    <p:sldId id="275" r:id="rId18"/>
    <p:sldId id="281" r:id="rId19"/>
    <p:sldId id="278" r:id="rId20"/>
    <p:sldId id="279" r:id="rId21"/>
    <p:sldId id="285" r:id="rId22"/>
    <p:sldId id="286" r:id="rId23"/>
    <p:sldId id="288" r:id="rId24"/>
    <p:sldId id="289" r:id="rId25"/>
    <p:sldId id="291" r:id="rId26"/>
    <p:sldId id="292" r:id="rId27"/>
    <p:sldId id="293" r:id="rId28"/>
    <p:sldId id="294" r:id="rId29"/>
    <p:sldId id="295" r:id="rId30"/>
    <p:sldId id="282" r:id="rId31"/>
    <p:sldId id="290" r:id="rId32"/>
    <p:sldId id="284" r:id="rId33"/>
    <p:sldId id="271" r:id="rId34"/>
    <p:sldId id="296" r:id="rId35"/>
    <p:sldId id="299" r:id="rId36"/>
    <p:sldId id="302" r:id="rId37"/>
    <p:sldId id="303" r:id="rId38"/>
    <p:sldId id="304" r:id="rId39"/>
    <p:sldId id="305" r:id="rId40"/>
    <p:sldId id="307" r:id="rId41"/>
    <p:sldId id="266" r:id="rId42"/>
    <p:sldId id="267" r:id="rId43"/>
    <p:sldId id="26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B8FE4-99EB-4EDD-AEFB-2F3B0A2179F4}" v="152" dt="2025-06-22T08:22:03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C79D5B-30BC-400A-B575-F1DBD6AD7E2D}" type="doc">
      <dgm:prSet loTypeId="urn:microsoft.com/office/officeart/2017/3/layout/HorizontalLabelsTimeline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DED8E35-B335-4294-81DE-86D75E9C0E62}">
      <dgm:prSet/>
      <dgm:spPr/>
      <dgm:t>
        <a:bodyPr/>
        <a:lstStyle/>
        <a:p>
          <a:pPr>
            <a:defRPr b="1"/>
          </a:pPr>
          <a:r>
            <a:rPr lang="en-US"/>
            <a:t>23 June</a:t>
          </a:r>
        </a:p>
      </dgm:t>
    </dgm:pt>
    <dgm:pt modelId="{D1581146-C0BB-4321-81A1-ED2BF6560C4E}" type="parTrans" cxnId="{9071264B-203E-4374-8B57-DEFEEBD0FD52}">
      <dgm:prSet/>
      <dgm:spPr/>
      <dgm:t>
        <a:bodyPr/>
        <a:lstStyle/>
        <a:p>
          <a:endParaRPr lang="en-US"/>
        </a:p>
      </dgm:t>
    </dgm:pt>
    <dgm:pt modelId="{58D602C5-F313-4DB7-933A-FC01B7AB92EE}" type="sibTrans" cxnId="{9071264B-203E-4374-8B57-DEFEEBD0FD52}">
      <dgm:prSet/>
      <dgm:spPr/>
      <dgm:t>
        <a:bodyPr/>
        <a:lstStyle/>
        <a:p>
          <a:endParaRPr lang="en-US"/>
        </a:p>
      </dgm:t>
    </dgm:pt>
    <dgm:pt modelId="{ABEA7FE2-FFB8-4680-8258-603AC2C71A26}">
      <dgm:prSet/>
      <dgm:spPr/>
      <dgm:t>
        <a:bodyPr/>
        <a:lstStyle/>
        <a:p>
          <a:r>
            <a:rPr lang="en-US"/>
            <a:t>Machine Learning</a:t>
          </a:r>
        </a:p>
      </dgm:t>
    </dgm:pt>
    <dgm:pt modelId="{5E6781D1-403C-44F2-A133-6603E7ED87AE}" type="parTrans" cxnId="{9CA85954-EE3F-456D-A45C-645DE284E500}">
      <dgm:prSet/>
      <dgm:spPr/>
      <dgm:t>
        <a:bodyPr/>
        <a:lstStyle/>
        <a:p>
          <a:endParaRPr lang="en-US"/>
        </a:p>
      </dgm:t>
    </dgm:pt>
    <dgm:pt modelId="{62CDE397-1805-4C07-AA0F-F35D32554A4C}" type="sibTrans" cxnId="{9CA85954-EE3F-456D-A45C-645DE284E500}">
      <dgm:prSet/>
      <dgm:spPr/>
      <dgm:t>
        <a:bodyPr/>
        <a:lstStyle/>
        <a:p>
          <a:endParaRPr lang="en-US"/>
        </a:p>
      </dgm:t>
    </dgm:pt>
    <dgm:pt modelId="{CA7E9FCA-3358-4333-94BB-843EA2CB4271}">
      <dgm:prSet/>
      <dgm:spPr/>
      <dgm:t>
        <a:bodyPr/>
        <a:lstStyle/>
        <a:p>
          <a:r>
            <a:rPr lang="en-US"/>
            <a:t>R studio </a:t>
          </a:r>
        </a:p>
      </dgm:t>
    </dgm:pt>
    <dgm:pt modelId="{EBB3015E-8278-4B96-BFE3-48E993735058}" type="parTrans" cxnId="{19770E75-E9EA-4BEC-85F1-5DEC6777FF36}">
      <dgm:prSet/>
      <dgm:spPr/>
      <dgm:t>
        <a:bodyPr/>
        <a:lstStyle/>
        <a:p>
          <a:endParaRPr lang="en-US"/>
        </a:p>
      </dgm:t>
    </dgm:pt>
    <dgm:pt modelId="{D50E330D-BF1F-40E8-B748-166443057F45}" type="sibTrans" cxnId="{19770E75-E9EA-4BEC-85F1-5DEC6777FF36}">
      <dgm:prSet/>
      <dgm:spPr/>
      <dgm:t>
        <a:bodyPr/>
        <a:lstStyle/>
        <a:p>
          <a:endParaRPr lang="en-US"/>
        </a:p>
      </dgm:t>
    </dgm:pt>
    <dgm:pt modelId="{C3C5AFE3-D127-43AB-94D7-8D9D4C56BA71}">
      <dgm:prSet/>
      <dgm:spPr/>
      <dgm:t>
        <a:bodyPr/>
        <a:lstStyle/>
        <a:p>
          <a:pPr>
            <a:defRPr b="1"/>
          </a:pPr>
          <a:r>
            <a:rPr lang="en-US"/>
            <a:t>27 June</a:t>
          </a:r>
        </a:p>
      </dgm:t>
    </dgm:pt>
    <dgm:pt modelId="{697D654A-46D8-41A1-8A77-6B883B5A6BA3}" type="parTrans" cxnId="{64DB63C1-2021-469C-83C2-EC3A06EF3BA6}">
      <dgm:prSet/>
      <dgm:spPr/>
      <dgm:t>
        <a:bodyPr/>
        <a:lstStyle/>
        <a:p>
          <a:endParaRPr lang="en-US"/>
        </a:p>
      </dgm:t>
    </dgm:pt>
    <dgm:pt modelId="{4996307E-914B-4C1F-826A-41DBF41DD3A3}" type="sibTrans" cxnId="{64DB63C1-2021-469C-83C2-EC3A06EF3BA6}">
      <dgm:prSet/>
      <dgm:spPr/>
      <dgm:t>
        <a:bodyPr/>
        <a:lstStyle/>
        <a:p>
          <a:endParaRPr lang="en-US"/>
        </a:p>
      </dgm:t>
    </dgm:pt>
    <dgm:pt modelId="{4F67C106-E2AD-44EE-82A4-C393DC0BFB2D}">
      <dgm:prSet/>
      <dgm:spPr/>
      <dgm:t>
        <a:bodyPr/>
        <a:lstStyle/>
        <a:p>
          <a:r>
            <a:rPr lang="en-US"/>
            <a:t>Machine Vision</a:t>
          </a:r>
        </a:p>
      </dgm:t>
    </dgm:pt>
    <dgm:pt modelId="{4E9183EA-FFB0-47FD-B849-868A9377620F}" type="parTrans" cxnId="{5349F802-1B3A-42A3-83BC-B7116589C7DE}">
      <dgm:prSet/>
      <dgm:spPr/>
      <dgm:t>
        <a:bodyPr/>
        <a:lstStyle/>
        <a:p>
          <a:endParaRPr lang="en-US"/>
        </a:p>
      </dgm:t>
    </dgm:pt>
    <dgm:pt modelId="{E8565454-E713-46EF-9542-F0A240C7561C}" type="sibTrans" cxnId="{5349F802-1B3A-42A3-83BC-B7116589C7DE}">
      <dgm:prSet/>
      <dgm:spPr/>
      <dgm:t>
        <a:bodyPr/>
        <a:lstStyle/>
        <a:p>
          <a:endParaRPr lang="en-US"/>
        </a:p>
      </dgm:t>
    </dgm:pt>
    <dgm:pt modelId="{B8DEB135-C45A-4871-AB78-E25EA49DFE83}">
      <dgm:prSet/>
      <dgm:spPr/>
      <dgm:t>
        <a:bodyPr/>
        <a:lstStyle/>
        <a:p>
          <a:r>
            <a:rPr lang="en-US"/>
            <a:t>Google’s TensorFlow (Lite I’m not a monster)</a:t>
          </a:r>
        </a:p>
      </dgm:t>
    </dgm:pt>
    <dgm:pt modelId="{B6E8ECC4-1621-4BB6-AC46-A8DB49B1CA25}" type="parTrans" cxnId="{DF568D13-1E30-47E9-B363-6DA6336C1D03}">
      <dgm:prSet/>
      <dgm:spPr/>
      <dgm:t>
        <a:bodyPr/>
        <a:lstStyle/>
        <a:p>
          <a:endParaRPr lang="en-US"/>
        </a:p>
      </dgm:t>
    </dgm:pt>
    <dgm:pt modelId="{4997F886-9F2A-4A01-9EF6-126C8C08A78F}" type="sibTrans" cxnId="{DF568D13-1E30-47E9-B363-6DA6336C1D03}">
      <dgm:prSet/>
      <dgm:spPr/>
      <dgm:t>
        <a:bodyPr/>
        <a:lstStyle/>
        <a:p>
          <a:endParaRPr lang="en-US"/>
        </a:p>
      </dgm:t>
    </dgm:pt>
    <dgm:pt modelId="{19D0FA2C-F23B-49FF-8182-6C91A9133F0D}" type="pres">
      <dgm:prSet presAssocID="{82C79D5B-30BC-400A-B575-F1DBD6AD7E2D}" presName="root" presStyleCnt="0">
        <dgm:presLayoutVars>
          <dgm:chMax/>
          <dgm:chPref/>
          <dgm:animLvl val="lvl"/>
        </dgm:presLayoutVars>
      </dgm:prSet>
      <dgm:spPr/>
    </dgm:pt>
    <dgm:pt modelId="{4F8D2A16-4B21-4A39-ACC9-896C9101DEF4}" type="pres">
      <dgm:prSet presAssocID="{82C79D5B-30BC-400A-B575-F1DBD6AD7E2D}" presName="divider" presStyleLbl="fgAcc1" presStyleIdx="0" presStyleCnt="1"/>
      <dgm:spPr/>
    </dgm:pt>
    <dgm:pt modelId="{B338E6B4-0B53-4AF7-A94F-CC79320CBDCF}" type="pres">
      <dgm:prSet presAssocID="{82C79D5B-30BC-400A-B575-F1DBD6AD7E2D}" presName="nodes" presStyleCnt="0">
        <dgm:presLayoutVars>
          <dgm:chMax/>
          <dgm:chPref/>
          <dgm:animLvl val="lvl"/>
        </dgm:presLayoutVars>
      </dgm:prSet>
      <dgm:spPr/>
    </dgm:pt>
    <dgm:pt modelId="{A142D27C-6C47-4A48-832B-328E5B3F2FF2}" type="pres">
      <dgm:prSet presAssocID="{0DED8E35-B335-4294-81DE-86D75E9C0E62}" presName="composite" presStyleCnt="0"/>
      <dgm:spPr/>
    </dgm:pt>
    <dgm:pt modelId="{AD55A60A-F39F-4444-8196-D0A8FFE64995}" type="pres">
      <dgm:prSet presAssocID="{0DED8E35-B335-4294-81DE-86D75E9C0E62}" presName="L1TextContainer" presStyleLbl="alignNode1" presStyleIdx="0" presStyleCnt="2">
        <dgm:presLayoutVars>
          <dgm:chMax val="1"/>
          <dgm:chPref val="1"/>
          <dgm:bulletEnabled val="1"/>
        </dgm:presLayoutVars>
      </dgm:prSet>
      <dgm:spPr/>
    </dgm:pt>
    <dgm:pt modelId="{4BF35AF0-371A-4D2A-B996-3197954A0EC7}" type="pres">
      <dgm:prSet presAssocID="{0DED8E35-B335-4294-81DE-86D75E9C0E62}" presName="L2TextContainerWrapper" presStyleCnt="0">
        <dgm:presLayoutVars>
          <dgm:bulletEnabled val="1"/>
        </dgm:presLayoutVars>
      </dgm:prSet>
      <dgm:spPr/>
    </dgm:pt>
    <dgm:pt modelId="{14FE7D75-3D27-4FC0-943D-DDB4D6F412E9}" type="pres">
      <dgm:prSet presAssocID="{0DED8E35-B335-4294-81DE-86D75E9C0E62}" presName="L2TextContainer" presStyleLbl="bgAccFollowNode1" presStyleIdx="0" presStyleCnt="2" custLinFactNeighborX="160" custLinFactNeighborY="3728"/>
      <dgm:spPr/>
    </dgm:pt>
    <dgm:pt modelId="{FE7BE1BB-55E9-4C81-8533-77DD6570FC4D}" type="pres">
      <dgm:prSet presAssocID="{0DED8E35-B335-4294-81DE-86D75E9C0E62}" presName="FlexibleEmptyPlaceHolder" presStyleCnt="0"/>
      <dgm:spPr/>
    </dgm:pt>
    <dgm:pt modelId="{162A1300-B79C-4D54-9915-DFADD470DA52}" type="pres">
      <dgm:prSet presAssocID="{0DED8E35-B335-4294-81DE-86D75E9C0E62}" presName="ConnectLine" presStyleLbl="sibTrans1D1" presStyleIdx="0" presStyleCnt="2"/>
      <dgm:spPr/>
    </dgm:pt>
    <dgm:pt modelId="{1F215207-26EE-4215-ACC3-AC7A5E3BDF43}" type="pres">
      <dgm:prSet presAssocID="{0DED8E35-B335-4294-81DE-86D75E9C0E62}" presName="ConnectorPoint" presStyleLbl="node1" presStyleIdx="0" presStyleCnt="2"/>
      <dgm:spPr>
        <a:gradFill rotWithShape="0">
          <a:gsLst>
            <a:gs pos="0">
              <a:schemeClr val="accent5">
                <a:tint val="98000"/>
                <a:satMod val="110000"/>
                <a:lumMod val="104000"/>
              </a:schemeClr>
            </a:gs>
            <a:gs pos="69000">
              <a:schemeClr val="accent5">
                <a:shade val="84000"/>
                <a:satMod val="130000"/>
                <a:lumMod val="92000"/>
              </a:schemeClr>
            </a:gs>
            <a:gs pos="100000">
              <a:schemeClr val="accent5">
                <a:shade val="76000"/>
                <a:satMod val="130000"/>
                <a:lumMod val="88000"/>
              </a:schemeClr>
            </a:gs>
          </a:gsLst>
          <a:lin ang="5400000" scaled="0"/>
        </a:gradFill>
        <a:ln w="6350">
          <a:noFill/>
        </a:ln>
        <a:effectLst/>
      </dgm:spPr>
    </dgm:pt>
    <dgm:pt modelId="{AEB3EABF-34FB-443F-979C-FA5E90629AC3}" type="pres">
      <dgm:prSet presAssocID="{0DED8E35-B335-4294-81DE-86D75E9C0E62}" presName="EmptyPlaceHolder" presStyleCnt="0"/>
      <dgm:spPr/>
    </dgm:pt>
    <dgm:pt modelId="{5509AB23-35EF-4645-9936-EA9233A7FCF1}" type="pres">
      <dgm:prSet presAssocID="{58D602C5-F313-4DB7-933A-FC01B7AB92EE}" presName="spaceBetweenRectangles" presStyleCnt="0"/>
      <dgm:spPr/>
    </dgm:pt>
    <dgm:pt modelId="{2B4A00BC-36AA-4FD0-92B8-390EC4CE18C5}" type="pres">
      <dgm:prSet presAssocID="{C3C5AFE3-D127-43AB-94D7-8D9D4C56BA71}" presName="composite" presStyleCnt="0"/>
      <dgm:spPr/>
    </dgm:pt>
    <dgm:pt modelId="{F95E1084-6BDF-4F65-9B17-15E6C9533B00}" type="pres">
      <dgm:prSet presAssocID="{C3C5AFE3-D127-43AB-94D7-8D9D4C56BA71}" presName="L1TextContainer" presStyleLbl="alignNode1" presStyleIdx="1" presStyleCnt="2">
        <dgm:presLayoutVars>
          <dgm:chMax val="1"/>
          <dgm:chPref val="1"/>
          <dgm:bulletEnabled val="1"/>
        </dgm:presLayoutVars>
      </dgm:prSet>
      <dgm:spPr/>
    </dgm:pt>
    <dgm:pt modelId="{B7EDD475-4DBE-4E1A-A900-3AE8949E3C24}" type="pres">
      <dgm:prSet presAssocID="{C3C5AFE3-D127-43AB-94D7-8D9D4C56BA71}" presName="L2TextContainerWrapper" presStyleCnt="0">
        <dgm:presLayoutVars>
          <dgm:bulletEnabled val="1"/>
        </dgm:presLayoutVars>
      </dgm:prSet>
      <dgm:spPr/>
    </dgm:pt>
    <dgm:pt modelId="{41B9054C-1E05-4099-9FE9-7643CD61F297}" type="pres">
      <dgm:prSet presAssocID="{C3C5AFE3-D127-43AB-94D7-8D9D4C56BA71}" presName="L2TextContainer" presStyleLbl="bgAccFollowNode1" presStyleIdx="1" presStyleCnt="2"/>
      <dgm:spPr/>
    </dgm:pt>
    <dgm:pt modelId="{AB83DC11-B107-423E-B8C2-92A0C32FA2D3}" type="pres">
      <dgm:prSet presAssocID="{C3C5AFE3-D127-43AB-94D7-8D9D4C56BA71}" presName="FlexibleEmptyPlaceHolder" presStyleCnt="0"/>
      <dgm:spPr/>
    </dgm:pt>
    <dgm:pt modelId="{20733889-E980-4900-B28E-CB16E34C3A2A}" type="pres">
      <dgm:prSet presAssocID="{C3C5AFE3-D127-43AB-94D7-8D9D4C56BA71}" presName="ConnectLine" presStyleLbl="sibTrans1D1" presStyleIdx="1" presStyleCnt="2"/>
      <dgm:spPr/>
    </dgm:pt>
    <dgm:pt modelId="{E03BF417-335F-4F0F-8E15-6BE2973AEB00}" type="pres">
      <dgm:prSet presAssocID="{C3C5AFE3-D127-43AB-94D7-8D9D4C56BA71}" presName="ConnectorPoint" presStyleLbl="node1" presStyleIdx="1" presStyleCnt="2"/>
      <dgm:spPr>
        <a:gradFill rotWithShape="0">
          <a:gsLst>
            <a:gs pos="0">
              <a:schemeClr val="accent5">
                <a:tint val="98000"/>
                <a:satMod val="110000"/>
                <a:lumMod val="104000"/>
              </a:schemeClr>
            </a:gs>
            <a:gs pos="69000">
              <a:schemeClr val="accent5">
                <a:shade val="84000"/>
                <a:satMod val="130000"/>
                <a:lumMod val="92000"/>
              </a:schemeClr>
            </a:gs>
            <a:gs pos="100000">
              <a:schemeClr val="accent5">
                <a:shade val="76000"/>
                <a:satMod val="130000"/>
                <a:lumMod val="88000"/>
              </a:schemeClr>
            </a:gs>
          </a:gsLst>
          <a:lin ang="5400000" scaled="0"/>
        </a:gradFill>
        <a:ln w="6350">
          <a:noFill/>
        </a:ln>
        <a:effectLst/>
      </dgm:spPr>
    </dgm:pt>
    <dgm:pt modelId="{790DC071-DF25-40AF-81FB-7026DEEFEAF2}" type="pres">
      <dgm:prSet presAssocID="{C3C5AFE3-D127-43AB-94D7-8D9D4C56BA71}" presName="EmptyPlaceHolder" presStyleCnt="0"/>
      <dgm:spPr/>
    </dgm:pt>
  </dgm:ptLst>
  <dgm:cxnLst>
    <dgm:cxn modelId="{5349F802-1B3A-42A3-83BC-B7116589C7DE}" srcId="{C3C5AFE3-D127-43AB-94D7-8D9D4C56BA71}" destId="{4F67C106-E2AD-44EE-82A4-C393DC0BFB2D}" srcOrd="0" destOrd="0" parTransId="{4E9183EA-FFB0-47FD-B849-868A9377620F}" sibTransId="{E8565454-E713-46EF-9542-F0A240C7561C}"/>
    <dgm:cxn modelId="{8CB22D04-0C8B-4564-8F57-4AE74A23686E}" type="presOf" srcId="{4F67C106-E2AD-44EE-82A4-C393DC0BFB2D}" destId="{41B9054C-1E05-4099-9FE9-7643CD61F297}" srcOrd="0" destOrd="0" presId="urn:microsoft.com/office/officeart/2017/3/layout/HorizontalLabelsTimeline"/>
    <dgm:cxn modelId="{DF568D13-1E30-47E9-B363-6DA6336C1D03}" srcId="{4F67C106-E2AD-44EE-82A4-C393DC0BFB2D}" destId="{B8DEB135-C45A-4871-AB78-E25EA49DFE83}" srcOrd="0" destOrd="0" parTransId="{B6E8ECC4-1621-4BB6-AC46-A8DB49B1CA25}" sibTransId="{4997F886-9F2A-4A01-9EF6-126C8C08A78F}"/>
    <dgm:cxn modelId="{9071264B-203E-4374-8B57-DEFEEBD0FD52}" srcId="{82C79D5B-30BC-400A-B575-F1DBD6AD7E2D}" destId="{0DED8E35-B335-4294-81DE-86D75E9C0E62}" srcOrd="0" destOrd="0" parTransId="{D1581146-C0BB-4321-81A1-ED2BF6560C4E}" sibTransId="{58D602C5-F313-4DB7-933A-FC01B7AB92EE}"/>
    <dgm:cxn modelId="{6F202370-BD46-4F6D-B45E-17AFDEBD4FBC}" type="presOf" srcId="{0DED8E35-B335-4294-81DE-86D75E9C0E62}" destId="{AD55A60A-F39F-4444-8196-D0A8FFE64995}" srcOrd="0" destOrd="0" presId="urn:microsoft.com/office/officeart/2017/3/layout/HorizontalLabelsTimeline"/>
    <dgm:cxn modelId="{598DC051-D940-4DFA-8157-DA228F53AC8E}" type="presOf" srcId="{B8DEB135-C45A-4871-AB78-E25EA49DFE83}" destId="{41B9054C-1E05-4099-9FE9-7643CD61F297}" srcOrd="0" destOrd="1" presId="urn:microsoft.com/office/officeart/2017/3/layout/HorizontalLabelsTimeline"/>
    <dgm:cxn modelId="{9CA85954-EE3F-456D-A45C-645DE284E500}" srcId="{0DED8E35-B335-4294-81DE-86D75E9C0E62}" destId="{ABEA7FE2-FFB8-4680-8258-603AC2C71A26}" srcOrd="0" destOrd="0" parTransId="{5E6781D1-403C-44F2-A133-6603E7ED87AE}" sibTransId="{62CDE397-1805-4C07-AA0F-F35D32554A4C}"/>
    <dgm:cxn modelId="{19770E75-E9EA-4BEC-85F1-5DEC6777FF36}" srcId="{ABEA7FE2-FFB8-4680-8258-603AC2C71A26}" destId="{CA7E9FCA-3358-4333-94BB-843EA2CB4271}" srcOrd="0" destOrd="0" parTransId="{EBB3015E-8278-4B96-BFE3-48E993735058}" sibTransId="{D50E330D-BF1F-40E8-B748-166443057F45}"/>
    <dgm:cxn modelId="{49A43276-EC2F-4D07-A072-969770943922}" type="presOf" srcId="{82C79D5B-30BC-400A-B575-F1DBD6AD7E2D}" destId="{19D0FA2C-F23B-49FF-8182-6C91A9133F0D}" srcOrd="0" destOrd="0" presId="urn:microsoft.com/office/officeart/2017/3/layout/HorizontalLabelsTimeline"/>
    <dgm:cxn modelId="{4A865E88-8C49-4793-B19E-9FBFE7652904}" type="presOf" srcId="{CA7E9FCA-3358-4333-94BB-843EA2CB4271}" destId="{14FE7D75-3D27-4FC0-943D-DDB4D6F412E9}" srcOrd="0" destOrd="1" presId="urn:microsoft.com/office/officeart/2017/3/layout/HorizontalLabelsTimeline"/>
    <dgm:cxn modelId="{8D093F92-269E-4A28-B2A7-2B6C0DDD7CBD}" type="presOf" srcId="{C3C5AFE3-D127-43AB-94D7-8D9D4C56BA71}" destId="{F95E1084-6BDF-4F65-9B17-15E6C9533B00}" srcOrd="0" destOrd="0" presId="urn:microsoft.com/office/officeart/2017/3/layout/HorizontalLabelsTimeline"/>
    <dgm:cxn modelId="{086511A2-6212-4791-9490-BA4C7E8BC2C4}" type="presOf" srcId="{ABEA7FE2-FFB8-4680-8258-603AC2C71A26}" destId="{14FE7D75-3D27-4FC0-943D-DDB4D6F412E9}" srcOrd="0" destOrd="0" presId="urn:microsoft.com/office/officeart/2017/3/layout/HorizontalLabelsTimeline"/>
    <dgm:cxn modelId="{64DB63C1-2021-469C-83C2-EC3A06EF3BA6}" srcId="{82C79D5B-30BC-400A-B575-F1DBD6AD7E2D}" destId="{C3C5AFE3-D127-43AB-94D7-8D9D4C56BA71}" srcOrd="1" destOrd="0" parTransId="{697D654A-46D8-41A1-8A77-6B883B5A6BA3}" sibTransId="{4996307E-914B-4C1F-826A-41DBF41DD3A3}"/>
    <dgm:cxn modelId="{40487BEF-DFD1-4882-820E-BD550F1AD23E}" type="presParOf" srcId="{19D0FA2C-F23B-49FF-8182-6C91A9133F0D}" destId="{4F8D2A16-4B21-4A39-ACC9-896C9101DEF4}" srcOrd="0" destOrd="0" presId="urn:microsoft.com/office/officeart/2017/3/layout/HorizontalLabelsTimeline"/>
    <dgm:cxn modelId="{8BB491CA-B02E-4E03-BAFD-BC9691DD061E}" type="presParOf" srcId="{19D0FA2C-F23B-49FF-8182-6C91A9133F0D}" destId="{B338E6B4-0B53-4AF7-A94F-CC79320CBDCF}" srcOrd="1" destOrd="0" presId="urn:microsoft.com/office/officeart/2017/3/layout/HorizontalLabelsTimeline"/>
    <dgm:cxn modelId="{2F9B21D1-D942-4CE9-A775-70AE405EAD01}" type="presParOf" srcId="{B338E6B4-0B53-4AF7-A94F-CC79320CBDCF}" destId="{A142D27C-6C47-4A48-832B-328E5B3F2FF2}" srcOrd="0" destOrd="0" presId="urn:microsoft.com/office/officeart/2017/3/layout/HorizontalLabelsTimeline"/>
    <dgm:cxn modelId="{AAC960A4-F1BE-4C75-9D78-CBBF41D926D0}" type="presParOf" srcId="{A142D27C-6C47-4A48-832B-328E5B3F2FF2}" destId="{AD55A60A-F39F-4444-8196-D0A8FFE64995}" srcOrd="0" destOrd="0" presId="urn:microsoft.com/office/officeart/2017/3/layout/HorizontalLabelsTimeline"/>
    <dgm:cxn modelId="{82BB8748-F796-4CD3-A02C-8C0555E3A950}" type="presParOf" srcId="{A142D27C-6C47-4A48-832B-328E5B3F2FF2}" destId="{4BF35AF0-371A-4D2A-B996-3197954A0EC7}" srcOrd="1" destOrd="0" presId="urn:microsoft.com/office/officeart/2017/3/layout/HorizontalLabelsTimeline"/>
    <dgm:cxn modelId="{3A0A656D-F008-4109-AE07-F7BDFA54DDA1}" type="presParOf" srcId="{4BF35AF0-371A-4D2A-B996-3197954A0EC7}" destId="{14FE7D75-3D27-4FC0-943D-DDB4D6F412E9}" srcOrd="0" destOrd="0" presId="urn:microsoft.com/office/officeart/2017/3/layout/HorizontalLabelsTimeline"/>
    <dgm:cxn modelId="{98303EC1-BCE3-4191-9514-BBA0412F98ED}" type="presParOf" srcId="{4BF35AF0-371A-4D2A-B996-3197954A0EC7}" destId="{FE7BE1BB-55E9-4C81-8533-77DD6570FC4D}" srcOrd="1" destOrd="0" presId="urn:microsoft.com/office/officeart/2017/3/layout/HorizontalLabelsTimeline"/>
    <dgm:cxn modelId="{BDC7D957-CF4F-429C-893B-13D6F6F95797}" type="presParOf" srcId="{A142D27C-6C47-4A48-832B-328E5B3F2FF2}" destId="{162A1300-B79C-4D54-9915-DFADD470DA52}" srcOrd="2" destOrd="0" presId="urn:microsoft.com/office/officeart/2017/3/layout/HorizontalLabelsTimeline"/>
    <dgm:cxn modelId="{33FE6768-8134-4C2F-A314-0DF25C118E24}" type="presParOf" srcId="{A142D27C-6C47-4A48-832B-328E5B3F2FF2}" destId="{1F215207-26EE-4215-ACC3-AC7A5E3BDF43}" srcOrd="3" destOrd="0" presId="urn:microsoft.com/office/officeart/2017/3/layout/HorizontalLabelsTimeline"/>
    <dgm:cxn modelId="{CD5F3471-7281-4DED-9140-9DAA30A3B203}" type="presParOf" srcId="{A142D27C-6C47-4A48-832B-328E5B3F2FF2}" destId="{AEB3EABF-34FB-443F-979C-FA5E90629AC3}" srcOrd="4" destOrd="0" presId="urn:microsoft.com/office/officeart/2017/3/layout/HorizontalLabelsTimeline"/>
    <dgm:cxn modelId="{445EAD49-5D28-499E-A815-8FC4803DE639}" type="presParOf" srcId="{B338E6B4-0B53-4AF7-A94F-CC79320CBDCF}" destId="{5509AB23-35EF-4645-9936-EA9233A7FCF1}" srcOrd="1" destOrd="0" presId="urn:microsoft.com/office/officeart/2017/3/layout/HorizontalLabelsTimeline"/>
    <dgm:cxn modelId="{CF29C0C1-6004-4463-82BD-79D11EDC9152}" type="presParOf" srcId="{B338E6B4-0B53-4AF7-A94F-CC79320CBDCF}" destId="{2B4A00BC-36AA-4FD0-92B8-390EC4CE18C5}" srcOrd="2" destOrd="0" presId="urn:microsoft.com/office/officeart/2017/3/layout/HorizontalLabelsTimeline"/>
    <dgm:cxn modelId="{7BFE4EB9-68D2-43BF-AC47-1D1C21453F15}" type="presParOf" srcId="{2B4A00BC-36AA-4FD0-92B8-390EC4CE18C5}" destId="{F95E1084-6BDF-4F65-9B17-15E6C9533B00}" srcOrd="0" destOrd="0" presId="urn:microsoft.com/office/officeart/2017/3/layout/HorizontalLabelsTimeline"/>
    <dgm:cxn modelId="{B30B1169-DAEF-41D1-AEAE-476F85DC7B35}" type="presParOf" srcId="{2B4A00BC-36AA-4FD0-92B8-390EC4CE18C5}" destId="{B7EDD475-4DBE-4E1A-A900-3AE8949E3C24}" srcOrd="1" destOrd="0" presId="urn:microsoft.com/office/officeart/2017/3/layout/HorizontalLabelsTimeline"/>
    <dgm:cxn modelId="{BD313B5C-D89C-42A8-865D-06ABF80D6509}" type="presParOf" srcId="{B7EDD475-4DBE-4E1A-A900-3AE8949E3C24}" destId="{41B9054C-1E05-4099-9FE9-7643CD61F297}" srcOrd="0" destOrd="0" presId="urn:microsoft.com/office/officeart/2017/3/layout/HorizontalLabelsTimeline"/>
    <dgm:cxn modelId="{341234C3-C954-4ACE-AB9B-18AE317D76D3}" type="presParOf" srcId="{B7EDD475-4DBE-4E1A-A900-3AE8949E3C24}" destId="{AB83DC11-B107-423E-B8C2-92A0C32FA2D3}" srcOrd="1" destOrd="0" presId="urn:microsoft.com/office/officeart/2017/3/layout/HorizontalLabelsTimeline"/>
    <dgm:cxn modelId="{80CAF918-E648-487B-8EF8-74677EA06EDE}" type="presParOf" srcId="{2B4A00BC-36AA-4FD0-92B8-390EC4CE18C5}" destId="{20733889-E980-4900-B28E-CB16E34C3A2A}" srcOrd="2" destOrd="0" presId="urn:microsoft.com/office/officeart/2017/3/layout/HorizontalLabelsTimeline"/>
    <dgm:cxn modelId="{08742FD2-0AB2-4C14-9510-E0D7EFDDF354}" type="presParOf" srcId="{2B4A00BC-36AA-4FD0-92B8-390EC4CE18C5}" destId="{E03BF417-335F-4F0F-8E15-6BE2973AEB00}" srcOrd="3" destOrd="0" presId="urn:microsoft.com/office/officeart/2017/3/layout/HorizontalLabelsTimeline"/>
    <dgm:cxn modelId="{A456BAA3-9971-4167-860C-F0776C486F47}" type="presParOf" srcId="{2B4A00BC-36AA-4FD0-92B8-390EC4CE18C5}" destId="{790DC071-DF25-40AF-81FB-7026DEEFEAF2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126A92-A2CF-4F1C-A000-066A8A3764B1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61A9F85-67D4-4E3A-8893-5856DD2A52BB}">
      <dgm:prSet/>
      <dgm:spPr/>
      <dgm:t>
        <a:bodyPr/>
        <a:lstStyle/>
        <a:p>
          <a:r>
            <a:rPr lang="en-US"/>
            <a:t>RStudio Overview</a:t>
          </a:r>
        </a:p>
      </dgm:t>
    </dgm:pt>
    <dgm:pt modelId="{8829A45F-AD3A-4EF8-8678-1AA4E4A11A7E}" type="parTrans" cxnId="{1413ACE6-1237-4EE1-A7E0-B2E722AC1FF5}">
      <dgm:prSet/>
      <dgm:spPr/>
      <dgm:t>
        <a:bodyPr/>
        <a:lstStyle/>
        <a:p>
          <a:endParaRPr lang="en-US"/>
        </a:p>
      </dgm:t>
    </dgm:pt>
    <dgm:pt modelId="{B6CD3D11-0923-4201-94C9-E629DE20BB54}" type="sibTrans" cxnId="{1413ACE6-1237-4EE1-A7E0-B2E722AC1FF5}">
      <dgm:prSet/>
      <dgm:spPr/>
      <dgm:t>
        <a:bodyPr/>
        <a:lstStyle/>
        <a:p>
          <a:endParaRPr lang="en-US"/>
        </a:p>
      </dgm:t>
    </dgm:pt>
    <dgm:pt modelId="{A3F22D5D-085E-4BE1-AC8A-68305BB0C9C1}">
      <dgm:prSet/>
      <dgm:spPr/>
      <dgm:t>
        <a:bodyPr/>
        <a:lstStyle/>
        <a:p>
          <a:r>
            <a:rPr lang="en-US"/>
            <a:t>Data Cleaning &amp; Analysis With Jordan 'F' Farrow</a:t>
          </a:r>
        </a:p>
      </dgm:t>
    </dgm:pt>
    <dgm:pt modelId="{72989C8D-41F2-4EC7-9262-89A8CF533C98}" type="parTrans" cxnId="{C363F770-CB02-46FD-BBFE-CCDFE564571B}">
      <dgm:prSet/>
      <dgm:spPr/>
      <dgm:t>
        <a:bodyPr/>
        <a:lstStyle/>
        <a:p>
          <a:endParaRPr lang="en-US"/>
        </a:p>
      </dgm:t>
    </dgm:pt>
    <dgm:pt modelId="{972672A7-7084-488A-91F7-519BCAED9761}" type="sibTrans" cxnId="{C363F770-CB02-46FD-BBFE-CCDFE564571B}">
      <dgm:prSet/>
      <dgm:spPr/>
      <dgm:t>
        <a:bodyPr/>
        <a:lstStyle/>
        <a:p>
          <a:endParaRPr lang="en-US"/>
        </a:p>
      </dgm:t>
    </dgm:pt>
    <dgm:pt modelId="{B85E2149-B461-4E1A-88F1-A170776472AA}">
      <dgm:prSet/>
      <dgm:spPr/>
      <dgm:t>
        <a:bodyPr/>
        <a:lstStyle/>
        <a:p>
          <a:r>
            <a:rPr lang="en-US">
              <a:latin typeface="+mj-lt"/>
            </a:rPr>
            <a:t>Infidelity Predictor 3000</a:t>
          </a:r>
        </a:p>
      </dgm:t>
    </dgm:pt>
    <dgm:pt modelId="{5AC9F1A4-DECA-47A1-8D43-81D5DAAEBB7E}" type="parTrans" cxnId="{2A96C6A4-867D-4D4A-A116-ADBEDAADF13B}">
      <dgm:prSet/>
      <dgm:spPr/>
      <dgm:t>
        <a:bodyPr/>
        <a:lstStyle/>
        <a:p>
          <a:endParaRPr lang="en-AU"/>
        </a:p>
      </dgm:t>
    </dgm:pt>
    <dgm:pt modelId="{D8C93EF2-C743-463E-9CEC-D083B0FF8DF2}" type="sibTrans" cxnId="{2A96C6A4-867D-4D4A-A116-ADBEDAADF13B}">
      <dgm:prSet/>
      <dgm:spPr/>
      <dgm:t>
        <a:bodyPr/>
        <a:lstStyle/>
        <a:p>
          <a:endParaRPr lang="en-AU"/>
        </a:p>
      </dgm:t>
    </dgm:pt>
    <dgm:pt modelId="{C35C51F0-263E-428A-BBE0-0CC99A97E2DC}" type="pres">
      <dgm:prSet presAssocID="{7A126A92-A2CF-4F1C-A000-066A8A3764B1}" presName="outerComposite" presStyleCnt="0">
        <dgm:presLayoutVars>
          <dgm:chMax val="5"/>
          <dgm:dir/>
          <dgm:resizeHandles val="exact"/>
        </dgm:presLayoutVars>
      </dgm:prSet>
      <dgm:spPr/>
    </dgm:pt>
    <dgm:pt modelId="{2A4800D2-F515-414F-9A89-57AD8B505BE8}" type="pres">
      <dgm:prSet presAssocID="{7A126A92-A2CF-4F1C-A000-066A8A3764B1}" presName="dummyMaxCanvas" presStyleCnt="0">
        <dgm:presLayoutVars/>
      </dgm:prSet>
      <dgm:spPr/>
    </dgm:pt>
    <dgm:pt modelId="{B230E123-E8F0-468D-BAF6-36DF5F7B1386}" type="pres">
      <dgm:prSet presAssocID="{7A126A92-A2CF-4F1C-A000-066A8A3764B1}" presName="ThreeNodes_1" presStyleLbl="node1" presStyleIdx="0" presStyleCnt="3">
        <dgm:presLayoutVars>
          <dgm:bulletEnabled val="1"/>
        </dgm:presLayoutVars>
      </dgm:prSet>
      <dgm:spPr/>
    </dgm:pt>
    <dgm:pt modelId="{EB9EB394-BEFC-45DE-A725-FF94092CE71F}" type="pres">
      <dgm:prSet presAssocID="{7A126A92-A2CF-4F1C-A000-066A8A3764B1}" presName="ThreeNodes_2" presStyleLbl="node1" presStyleIdx="1" presStyleCnt="3">
        <dgm:presLayoutVars>
          <dgm:bulletEnabled val="1"/>
        </dgm:presLayoutVars>
      </dgm:prSet>
      <dgm:spPr/>
    </dgm:pt>
    <dgm:pt modelId="{D507F76A-E0B8-461E-A05D-6B22ED625E60}" type="pres">
      <dgm:prSet presAssocID="{7A126A92-A2CF-4F1C-A000-066A8A3764B1}" presName="ThreeNodes_3" presStyleLbl="node1" presStyleIdx="2" presStyleCnt="3">
        <dgm:presLayoutVars>
          <dgm:bulletEnabled val="1"/>
        </dgm:presLayoutVars>
      </dgm:prSet>
      <dgm:spPr/>
    </dgm:pt>
    <dgm:pt modelId="{589BEE33-6055-444D-A7A1-183CAFBFE4ED}" type="pres">
      <dgm:prSet presAssocID="{7A126A92-A2CF-4F1C-A000-066A8A3764B1}" presName="ThreeConn_1-2" presStyleLbl="fgAccFollowNode1" presStyleIdx="0" presStyleCnt="2">
        <dgm:presLayoutVars>
          <dgm:bulletEnabled val="1"/>
        </dgm:presLayoutVars>
      </dgm:prSet>
      <dgm:spPr/>
    </dgm:pt>
    <dgm:pt modelId="{8F54DBF5-31E1-4073-9EFB-093909FC3411}" type="pres">
      <dgm:prSet presAssocID="{7A126A92-A2CF-4F1C-A000-066A8A3764B1}" presName="ThreeConn_2-3" presStyleLbl="fgAccFollowNode1" presStyleIdx="1" presStyleCnt="2">
        <dgm:presLayoutVars>
          <dgm:bulletEnabled val="1"/>
        </dgm:presLayoutVars>
      </dgm:prSet>
      <dgm:spPr/>
    </dgm:pt>
    <dgm:pt modelId="{CF2C6226-F023-43DE-A34B-9609A5F8B842}" type="pres">
      <dgm:prSet presAssocID="{7A126A92-A2CF-4F1C-A000-066A8A3764B1}" presName="ThreeNodes_1_text" presStyleLbl="node1" presStyleIdx="2" presStyleCnt="3">
        <dgm:presLayoutVars>
          <dgm:bulletEnabled val="1"/>
        </dgm:presLayoutVars>
      </dgm:prSet>
      <dgm:spPr/>
    </dgm:pt>
    <dgm:pt modelId="{32E5DDB2-CFD7-4106-9356-139BF3A7861A}" type="pres">
      <dgm:prSet presAssocID="{7A126A92-A2CF-4F1C-A000-066A8A3764B1}" presName="ThreeNodes_2_text" presStyleLbl="node1" presStyleIdx="2" presStyleCnt="3">
        <dgm:presLayoutVars>
          <dgm:bulletEnabled val="1"/>
        </dgm:presLayoutVars>
      </dgm:prSet>
      <dgm:spPr/>
    </dgm:pt>
    <dgm:pt modelId="{32F9676A-BC5C-4A96-ACD7-C1DD191DF267}" type="pres">
      <dgm:prSet presAssocID="{7A126A92-A2CF-4F1C-A000-066A8A3764B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FE31639-636E-4926-A3EE-7CD38253517F}" type="presOf" srcId="{B85E2149-B461-4E1A-88F1-A170776472AA}" destId="{32F9676A-BC5C-4A96-ACD7-C1DD191DF267}" srcOrd="1" destOrd="0" presId="urn:microsoft.com/office/officeart/2005/8/layout/vProcess5"/>
    <dgm:cxn modelId="{16A31563-3477-4640-9C13-B2EE3F7906BA}" type="presOf" srcId="{972672A7-7084-488A-91F7-519BCAED9761}" destId="{8F54DBF5-31E1-4073-9EFB-093909FC3411}" srcOrd="0" destOrd="0" presId="urn:microsoft.com/office/officeart/2005/8/layout/vProcess5"/>
    <dgm:cxn modelId="{C363F770-CB02-46FD-BBFE-CCDFE564571B}" srcId="{7A126A92-A2CF-4F1C-A000-066A8A3764B1}" destId="{A3F22D5D-085E-4BE1-AC8A-68305BB0C9C1}" srcOrd="1" destOrd="0" parTransId="{72989C8D-41F2-4EC7-9262-89A8CF533C98}" sibTransId="{972672A7-7084-488A-91F7-519BCAED9761}"/>
    <dgm:cxn modelId="{EA35D053-4C44-4FD9-B2B5-B4DCE6D281CF}" type="presOf" srcId="{B85E2149-B461-4E1A-88F1-A170776472AA}" destId="{D507F76A-E0B8-461E-A05D-6B22ED625E60}" srcOrd="0" destOrd="0" presId="urn:microsoft.com/office/officeart/2005/8/layout/vProcess5"/>
    <dgm:cxn modelId="{3B911C93-A3F8-413C-B1DE-CF10E220056B}" type="presOf" srcId="{B6CD3D11-0923-4201-94C9-E629DE20BB54}" destId="{589BEE33-6055-444D-A7A1-183CAFBFE4ED}" srcOrd="0" destOrd="0" presId="urn:microsoft.com/office/officeart/2005/8/layout/vProcess5"/>
    <dgm:cxn modelId="{2A96C6A4-867D-4D4A-A116-ADBEDAADF13B}" srcId="{7A126A92-A2CF-4F1C-A000-066A8A3764B1}" destId="{B85E2149-B461-4E1A-88F1-A170776472AA}" srcOrd="2" destOrd="0" parTransId="{5AC9F1A4-DECA-47A1-8D43-81D5DAAEBB7E}" sibTransId="{D8C93EF2-C743-463E-9CEC-D083B0FF8DF2}"/>
    <dgm:cxn modelId="{BA1C77B9-7010-4596-ABAF-C08B6F01E3FD}" type="presOf" srcId="{A3F22D5D-085E-4BE1-AC8A-68305BB0C9C1}" destId="{32E5DDB2-CFD7-4106-9356-139BF3A7861A}" srcOrd="1" destOrd="0" presId="urn:microsoft.com/office/officeart/2005/8/layout/vProcess5"/>
    <dgm:cxn modelId="{A143B7BB-9154-4748-B590-903E040AFCD4}" type="presOf" srcId="{7A126A92-A2CF-4F1C-A000-066A8A3764B1}" destId="{C35C51F0-263E-428A-BBE0-0CC99A97E2DC}" srcOrd="0" destOrd="0" presId="urn:microsoft.com/office/officeart/2005/8/layout/vProcess5"/>
    <dgm:cxn modelId="{8A31E0C1-5A84-4179-866B-342565C8498B}" type="presOf" srcId="{E61A9F85-67D4-4E3A-8893-5856DD2A52BB}" destId="{CF2C6226-F023-43DE-A34B-9609A5F8B842}" srcOrd="1" destOrd="0" presId="urn:microsoft.com/office/officeart/2005/8/layout/vProcess5"/>
    <dgm:cxn modelId="{2DA15ED1-E692-454F-A259-98F6041DEEA2}" type="presOf" srcId="{A3F22D5D-085E-4BE1-AC8A-68305BB0C9C1}" destId="{EB9EB394-BEFC-45DE-A725-FF94092CE71F}" srcOrd="0" destOrd="0" presId="urn:microsoft.com/office/officeart/2005/8/layout/vProcess5"/>
    <dgm:cxn modelId="{1413ACE6-1237-4EE1-A7E0-B2E722AC1FF5}" srcId="{7A126A92-A2CF-4F1C-A000-066A8A3764B1}" destId="{E61A9F85-67D4-4E3A-8893-5856DD2A52BB}" srcOrd="0" destOrd="0" parTransId="{8829A45F-AD3A-4EF8-8678-1AA4E4A11A7E}" sibTransId="{B6CD3D11-0923-4201-94C9-E629DE20BB54}"/>
    <dgm:cxn modelId="{A558D9FA-0C5F-4D84-AD9E-74EFFBDAF173}" type="presOf" srcId="{E61A9F85-67D4-4E3A-8893-5856DD2A52BB}" destId="{B230E123-E8F0-468D-BAF6-36DF5F7B1386}" srcOrd="0" destOrd="0" presId="urn:microsoft.com/office/officeart/2005/8/layout/vProcess5"/>
    <dgm:cxn modelId="{583AE1BD-93AE-459E-9ADD-02D4D7BC96A2}" type="presParOf" srcId="{C35C51F0-263E-428A-BBE0-0CC99A97E2DC}" destId="{2A4800D2-F515-414F-9A89-57AD8B505BE8}" srcOrd="0" destOrd="0" presId="urn:microsoft.com/office/officeart/2005/8/layout/vProcess5"/>
    <dgm:cxn modelId="{55BC4158-0BD7-4E5B-AA0A-F251A79DBD07}" type="presParOf" srcId="{C35C51F0-263E-428A-BBE0-0CC99A97E2DC}" destId="{B230E123-E8F0-468D-BAF6-36DF5F7B1386}" srcOrd="1" destOrd="0" presId="urn:microsoft.com/office/officeart/2005/8/layout/vProcess5"/>
    <dgm:cxn modelId="{6070D74E-8FE6-4446-BFFD-CD4E22BBB60E}" type="presParOf" srcId="{C35C51F0-263E-428A-BBE0-0CC99A97E2DC}" destId="{EB9EB394-BEFC-45DE-A725-FF94092CE71F}" srcOrd="2" destOrd="0" presId="urn:microsoft.com/office/officeart/2005/8/layout/vProcess5"/>
    <dgm:cxn modelId="{7B1023D6-9828-4AC0-8F35-577A61D2C944}" type="presParOf" srcId="{C35C51F0-263E-428A-BBE0-0CC99A97E2DC}" destId="{D507F76A-E0B8-461E-A05D-6B22ED625E60}" srcOrd="3" destOrd="0" presId="urn:microsoft.com/office/officeart/2005/8/layout/vProcess5"/>
    <dgm:cxn modelId="{1A3C57B9-771B-4388-B7B0-109B1CF2EA9A}" type="presParOf" srcId="{C35C51F0-263E-428A-BBE0-0CC99A97E2DC}" destId="{589BEE33-6055-444D-A7A1-183CAFBFE4ED}" srcOrd="4" destOrd="0" presId="urn:microsoft.com/office/officeart/2005/8/layout/vProcess5"/>
    <dgm:cxn modelId="{E75AC742-25FA-4976-BE55-63BB956298B6}" type="presParOf" srcId="{C35C51F0-263E-428A-BBE0-0CC99A97E2DC}" destId="{8F54DBF5-31E1-4073-9EFB-093909FC3411}" srcOrd="5" destOrd="0" presId="urn:microsoft.com/office/officeart/2005/8/layout/vProcess5"/>
    <dgm:cxn modelId="{38C642E8-E61E-4A69-B11D-514B1C48069C}" type="presParOf" srcId="{C35C51F0-263E-428A-BBE0-0CC99A97E2DC}" destId="{CF2C6226-F023-43DE-A34B-9609A5F8B842}" srcOrd="6" destOrd="0" presId="urn:microsoft.com/office/officeart/2005/8/layout/vProcess5"/>
    <dgm:cxn modelId="{0159205D-83A4-447E-890A-45085F92BE11}" type="presParOf" srcId="{C35C51F0-263E-428A-BBE0-0CC99A97E2DC}" destId="{32E5DDB2-CFD7-4106-9356-139BF3A7861A}" srcOrd="7" destOrd="0" presId="urn:microsoft.com/office/officeart/2005/8/layout/vProcess5"/>
    <dgm:cxn modelId="{79AD933E-006B-41AB-8F6B-2F346403569A}" type="presParOf" srcId="{C35C51F0-263E-428A-BBE0-0CC99A97E2DC}" destId="{32F9676A-BC5C-4A96-ACD7-C1DD191DF26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D2A16-4B21-4A39-ACC9-896C9101DEF4}">
      <dsp:nvSpPr>
        <dsp:cNvPr id="0" name=""/>
        <dsp:cNvSpPr/>
      </dsp:nvSpPr>
      <dsp:spPr>
        <a:xfrm>
          <a:off x="0" y="2028217"/>
          <a:ext cx="940435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55A60A-F39F-4444-8196-D0A8FFE64995}">
      <dsp:nvSpPr>
        <dsp:cNvPr id="0" name=""/>
        <dsp:cNvSpPr/>
      </dsp:nvSpPr>
      <dsp:spPr>
        <a:xfrm>
          <a:off x="282130" y="1257494"/>
          <a:ext cx="4137914" cy="4867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23 June</a:t>
          </a:r>
        </a:p>
      </dsp:txBody>
      <dsp:txXfrm>
        <a:off x="282130" y="1257494"/>
        <a:ext cx="4137914" cy="486772"/>
      </dsp:txXfrm>
    </dsp:sp>
    <dsp:sp modelId="{14FE7D75-3D27-4FC0-943D-DDB4D6F412E9}">
      <dsp:nvSpPr>
        <dsp:cNvPr id="0" name=""/>
        <dsp:cNvSpPr/>
      </dsp:nvSpPr>
      <dsp:spPr>
        <a:xfrm>
          <a:off x="288751" y="475512"/>
          <a:ext cx="4137914" cy="81226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Machine Learning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 studio </a:t>
          </a:r>
        </a:p>
      </dsp:txBody>
      <dsp:txXfrm>
        <a:off x="288751" y="475512"/>
        <a:ext cx="4137914" cy="812262"/>
      </dsp:txXfrm>
    </dsp:sp>
    <dsp:sp modelId="{162A1300-B79C-4D54-9915-DFADD470DA52}">
      <dsp:nvSpPr>
        <dsp:cNvPr id="0" name=""/>
        <dsp:cNvSpPr/>
      </dsp:nvSpPr>
      <dsp:spPr>
        <a:xfrm>
          <a:off x="2351088" y="1744266"/>
          <a:ext cx="0" cy="28395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E1084-6BDF-4F65-9B17-15E6C9533B00}">
      <dsp:nvSpPr>
        <dsp:cNvPr id="0" name=""/>
        <dsp:cNvSpPr/>
      </dsp:nvSpPr>
      <dsp:spPr>
        <a:xfrm>
          <a:off x="4984306" y="2312167"/>
          <a:ext cx="4137914" cy="486772"/>
        </a:xfrm>
        <a:prstGeom prst="rect">
          <a:avLst/>
        </a:prstGeom>
        <a:gradFill rotWithShape="0">
          <a:gsLst>
            <a:gs pos="0">
              <a:schemeClr val="accent5">
                <a:hueOff val="8735693"/>
                <a:satOff val="-45639"/>
                <a:lumOff val="1078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8735693"/>
                <a:satOff val="-45639"/>
                <a:lumOff val="10784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5">
                <a:hueOff val="8735693"/>
                <a:satOff val="-45639"/>
                <a:lumOff val="10784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8735693"/>
              <a:satOff val="-45639"/>
              <a:lumOff val="10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27 June</a:t>
          </a:r>
        </a:p>
      </dsp:txBody>
      <dsp:txXfrm>
        <a:off x="4984306" y="2312167"/>
        <a:ext cx="4137914" cy="486772"/>
      </dsp:txXfrm>
    </dsp:sp>
    <dsp:sp modelId="{41B9054C-1E05-4099-9FE9-7643CD61F297}">
      <dsp:nvSpPr>
        <dsp:cNvPr id="0" name=""/>
        <dsp:cNvSpPr/>
      </dsp:nvSpPr>
      <dsp:spPr>
        <a:xfrm>
          <a:off x="4984306" y="2798939"/>
          <a:ext cx="4137914" cy="812262"/>
        </a:xfrm>
        <a:prstGeom prst="rect">
          <a:avLst/>
        </a:prstGeom>
        <a:solidFill>
          <a:schemeClr val="accent5">
            <a:tint val="40000"/>
            <a:alpha val="90000"/>
            <a:hueOff val="9311502"/>
            <a:satOff val="-39654"/>
            <a:lumOff val="43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9311502"/>
              <a:satOff val="-39654"/>
              <a:lumOff val="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Machine Vision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Google’s TensorFlow (Lite I’m not a monster)</a:t>
          </a:r>
        </a:p>
      </dsp:txBody>
      <dsp:txXfrm>
        <a:off x="4984306" y="2798939"/>
        <a:ext cx="4137914" cy="812262"/>
      </dsp:txXfrm>
    </dsp:sp>
    <dsp:sp modelId="{20733889-E980-4900-B28E-CB16E34C3A2A}">
      <dsp:nvSpPr>
        <dsp:cNvPr id="0" name=""/>
        <dsp:cNvSpPr/>
      </dsp:nvSpPr>
      <dsp:spPr>
        <a:xfrm>
          <a:off x="7053264" y="2028216"/>
          <a:ext cx="0" cy="283950"/>
        </a:xfrm>
        <a:prstGeom prst="line">
          <a:avLst/>
        </a:prstGeom>
        <a:noFill/>
        <a:ln w="9525" cap="flat" cmpd="sng" algn="ctr">
          <a:solidFill>
            <a:schemeClr val="accent5">
              <a:hueOff val="8735693"/>
              <a:satOff val="-45639"/>
              <a:lumOff val="10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15207-26EE-4215-ACC3-AC7A5E3BDF43}">
      <dsp:nvSpPr>
        <dsp:cNvPr id="0" name=""/>
        <dsp:cNvSpPr/>
      </dsp:nvSpPr>
      <dsp:spPr>
        <a:xfrm rot="2700000">
          <a:off x="2319536" y="1996665"/>
          <a:ext cx="63103" cy="63103"/>
        </a:xfrm>
        <a:prstGeom prst="rect">
          <a:avLst/>
        </a:prstGeom>
        <a:gradFill rotWithShape="0">
          <a:gsLst>
            <a:gs pos="0">
              <a:schemeClr val="accent5">
                <a:tint val="98000"/>
                <a:satMod val="110000"/>
                <a:lumMod val="104000"/>
              </a:schemeClr>
            </a:gs>
            <a:gs pos="69000">
              <a:schemeClr val="accent5">
                <a:shade val="84000"/>
                <a:satMod val="130000"/>
                <a:lumMod val="92000"/>
              </a:schemeClr>
            </a:gs>
            <a:gs pos="100000">
              <a:schemeClr val="accent5">
                <a:shade val="76000"/>
                <a:satMod val="130000"/>
                <a:lumMod val="88000"/>
              </a:schemeClr>
            </a:gs>
          </a:gsLst>
          <a:lin ang="5400000" scaled="0"/>
        </a:gradFill>
        <a:ln w="63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3BF417-335F-4F0F-8E15-6BE2973AEB00}">
      <dsp:nvSpPr>
        <dsp:cNvPr id="0" name=""/>
        <dsp:cNvSpPr/>
      </dsp:nvSpPr>
      <dsp:spPr>
        <a:xfrm rot="2700000">
          <a:off x="7021712" y="1996665"/>
          <a:ext cx="63103" cy="63103"/>
        </a:xfrm>
        <a:prstGeom prst="rect">
          <a:avLst/>
        </a:prstGeom>
        <a:gradFill rotWithShape="0">
          <a:gsLst>
            <a:gs pos="0">
              <a:schemeClr val="accent5">
                <a:tint val="98000"/>
                <a:satMod val="110000"/>
                <a:lumMod val="104000"/>
              </a:schemeClr>
            </a:gs>
            <a:gs pos="69000">
              <a:schemeClr val="accent5">
                <a:shade val="84000"/>
                <a:satMod val="130000"/>
                <a:lumMod val="92000"/>
              </a:schemeClr>
            </a:gs>
            <a:gs pos="100000">
              <a:schemeClr val="accent5">
                <a:shade val="76000"/>
                <a:satMod val="130000"/>
                <a:lumMod val="88000"/>
              </a:schemeClr>
            </a:gs>
          </a:gsLst>
          <a:lin ang="5400000" scaled="0"/>
        </a:gradFill>
        <a:ln w="63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0E123-E8F0-468D-BAF6-36DF5F7B1386}">
      <dsp:nvSpPr>
        <dsp:cNvPr id="0" name=""/>
        <dsp:cNvSpPr/>
      </dsp:nvSpPr>
      <dsp:spPr>
        <a:xfrm>
          <a:off x="0" y="0"/>
          <a:ext cx="6728316" cy="10100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RStudio Overview</a:t>
          </a:r>
        </a:p>
      </dsp:txBody>
      <dsp:txXfrm>
        <a:off x="29583" y="29583"/>
        <a:ext cx="5638394" cy="950884"/>
      </dsp:txXfrm>
    </dsp:sp>
    <dsp:sp modelId="{EB9EB394-BEFC-45DE-A725-FF94092CE71F}">
      <dsp:nvSpPr>
        <dsp:cNvPr id="0" name=""/>
        <dsp:cNvSpPr/>
      </dsp:nvSpPr>
      <dsp:spPr>
        <a:xfrm>
          <a:off x="593675" y="1178391"/>
          <a:ext cx="6728316" cy="10100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Cleaning &amp; Analysis With Jordan 'F' Farrow</a:t>
          </a:r>
        </a:p>
      </dsp:txBody>
      <dsp:txXfrm>
        <a:off x="623258" y="1207974"/>
        <a:ext cx="5418943" cy="950884"/>
      </dsp:txXfrm>
    </dsp:sp>
    <dsp:sp modelId="{D507F76A-E0B8-461E-A05D-6B22ED625E60}">
      <dsp:nvSpPr>
        <dsp:cNvPr id="0" name=""/>
        <dsp:cNvSpPr/>
      </dsp:nvSpPr>
      <dsp:spPr>
        <a:xfrm>
          <a:off x="1187350" y="2356783"/>
          <a:ext cx="6728316" cy="10100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Infidelity Predictor 3000</a:t>
          </a:r>
        </a:p>
      </dsp:txBody>
      <dsp:txXfrm>
        <a:off x="1216933" y="2386366"/>
        <a:ext cx="5418943" cy="950884"/>
      </dsp:txXfrm>
    </dsp:sp>
    <dsp:sp modelId="{589BEE33-6055-444D-A7A1-183CAFBFE4ED}">
      <dsp:nvSpPr>
        <dsp:cNvPr id="0" name=""/>
        <dsp:cNvSpPr/>
      </dsp:nvSpPr>
      <dsp:spPr>
        <a:xfrm>
          <a:off x="6071784" y="765954"/>
          <a:ext cx="656532" cy="65653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219504" y="765954"/>
        <a:ext cx="361092" cy="494040"/>
      </dsp:txXfrm>
    </dsp:sp>
    <dsp:sp modelId="{8F54DBF5-31E1-4073-9EFB-093909FC3411}">
      <dsp:nvSpPr>
        <dsp:cNvPr id="0" name=""/>
        <dsp:cNvSpPr/>
      </dsp:nvSpPr>
      <dsp:spPr>
        <a:xfrm>
          <a:off x="6665459" y="1937612"/>
          <a:ext cx="656532" cy="65653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6813179" y="1937612"/>
        <a:ext cx="361092" cy="49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7D8E4-65A8-46C5-A448-3AE106F3FA3C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9541E-E6F4-44BC-A902-748BC2F4C9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282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Sourced From https://mavink.com/explore/Acknowledgement-of-Country-Picture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36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49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https://www.geeksforgeeks.org/machine-learning/bagging-vs-boosting-in-machine-learning/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730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from </a:t>
            </a:r>
            <a:r>
              <a:rPr lang="en-US" dirty="0" err="1"/>
              <a:t>spotify</a:t>
            </a:r>
            <a:r>
              <a:rPr lang="en-US" dirty="0"/>
              <a:t> and Geeks for geeks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817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NETWK_O.POT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9541E-E6F4-44BC-A902-748BC2F4C95C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861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5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40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7413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2" name="Group 20">
            <a:extLst>
              <a:ext uri="{FF2B5EF4-FFF2-40B4-BE49-F238E27FC236}">
                <a16:creationId xmlns:a16="http://schemas.microsoft.com/office/drawing/2014/main" id="{E996845D-9654-16A6-68F3-F89764329BFB}"/>
              </a:ext>
            </a:extLst>
          </p:cNvPr>
          <p:cNvGrpSpPr>
            <a:grpSpLocks/>
          </p:cNvGrpSpPr>
          <p:nvPr/>
        </p:nvGrpSpPr>
        <p:grpSpPr bwMode="auto">
          <a:xfrm>
            <a:off x="0" y="-22225"/>
            <a:ext cx="12192000" cy="6880225"/>
            <a:chOff x="0" y="0"/>
            <a:chExt cx="5760" cy="4334"/>
          </a:xfrm>
        </p:grpSpPr>
        <p:sp>
          <p:nvSpPr>
            <p:cNvPr id="3087" name="Rectangle 15">
              <a:extLst>
                <a:ext uri="{FF2B5EF4-FFF2-40B4-BE49-F238E27FC236}">
                  <a16:creationId xmlns:a16="http://schemas.microsoft.com/office/drawing/2014/main" id="{BFFED96C-46DD-05A6-95FF-796DCE31B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57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3089" name="Rectangle 17">
              <a:extLst>
                <a:ext uri="{FF2B5EF4-FFF2-40B4-BE49-F238E27FC236}">
                  <a16:creationId xmlns:a16="http://schemas.microsoft.com/office/drawing/2014/main" id="{80963722-1458-535A-C19C-F33320AB2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888"/>
              <a:ext cx="5760" cy="44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3090" name="Rectangle 18">
              <a:extLst>
                <a:ext uri="{FF2B5EF4-FFF2-40B4-BE49-F238E27FC236}">
                  <a16:creationId xmlns:a16="http://schemas.microsoft.com/office/drawing/2014/main" id="{A53C5EBB-53C9-58AB-033F-3795006F8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6"/>
              <a:ext cx="240" cy="33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3091" name="Rectangle 19">
              <a:extLst>
                <a:ext uri="{FF2B5EF4-FFF2-40B4-BE49-F238E27FC236}">
                  <a16:creationId xmlns:a16="http://schemas.microsoft.com/office/drawing/2014/main" id="{A757B491-9C0B-F9FA-D636-3CB63FAA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576"/>
              <a:ext cx="240" cy="33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</p:grpSp>
      <p:sp>
        <p:nvSpPr>
          <p:cNvPr id="3075" name="Rectangle 3">
            <a:extLst>
              <a:ext uri="{FF2B5EF4-FFF2-40B4-BE49-F238E27FC236}">
                <a16:creationId xmlns:a16="http://schemas.microsoft.com/office/drawing/2014/main" id="{CC25C7F4-9D63-1C9B-210F-01309609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914400"/>
            <a:ext cx="11277600" cy="52578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spcBef>
                <a:spcPct val="50000"/>
              </a:spcBef>
            </a:pPr>
            <a:endParaRPr lang="en-US" altLang="en-US" sz="1800"/>
          </a:p>
        </p:txBody>
      </p:sp>
      <p:grpSp>
        <p:nvGrpSpPr>
          <p:cNvPr id="3078" name="Group 6">
            <a:extLst>
              <a:ext uri="{FF2B5EF4-FFF2-40B4-BE49-F238E27FC236}">
                <a16:creationId xmlns:a16="http://schemas.microsoft.com/office/drawing/2014/main" id="{4AF7DDA1-865B-00B6-195A-192095D39921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914400"/>
            <a:ext cx="11277600" cy="5257800"/>
            <a:chOff x="240" y="576"/>
            <a:chExt cx="5328" cy="3312"/>
          </a:xfrm>
        </p:grpSpPr>
        <p:sp>
          <p:nvSpPr>
            <p:cNvPr id="3076" name="Rectangle 4">
              <a:extLst>
                <a:ext uri="{FF2B5EF4-FFF2-40B4-BE49-F238E27FC236}">
                  <a16:creationId xmlns:a16="http://schemas.microsoft.com/office/drawing/2014/main" id="{FB226D6E-D90F-8F11-44B7-CAB63E839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576"/>
              <a:ext cx="27" cy="331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en-US" altLang="en-US" sz="1800"/>
            </a:p>
          </p:txBody>
        </p:sp>
        <p:sp>
          <p:nvSpPr>
            <p:cNvPr id="3077" name="Rectangle 5">
              <a:extLst>
                <a:ext uri="{FF2B5EF4-FFF2-40B4-BE49-F238E27FC236}">
                  <a16:creationId xmlns:a16="http://schemas.microsoft.com/office/drawing/2014/main" id="{95E579A4-2E26-89D5-3AF3-0F1881EC7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576"/>
              <a:ext cx="5328" cy="23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>
                <a:spcBef>
                  <a:spcPct val="50000"/>
                </a:spcBef>
              </a:pPr>
              <a:endParaRPr lang="en-US" altLang="en-US" sz="1800"/>
            </a:p>
          </p:txBody>
        </p:sp>
      </p:grpSp>
      <p:sp>
        <p:nvSpPr>
          <p:cNvPr id="3080" name="Rectangle 8">
            <a:extLst>
              <a:ext uri="{FF2B5EF4-FFF2-40B4-BE49-F238E27FC236}">
                <a16:creationId xmlns:a16="http://schemas.microsoft.com/office/drawing/2014/main" id="{32C70A52-5BB0-8F04-E7DE-CD4D9E7DB78C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981200"/>
            <a:ext cx="10363200" cy="1143000"/>
          </a:xfrm>
        </p:spPr>
        <p:txBody>
          <a:bodyPr/>
          <a:lstStyle>
            <a:lvl1pPr algn="ctr">
              <a:defRPr sz="4400"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2C25F04D-F40D-6C8C-3F11-159A5650E5AA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200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  <p:sp>
        <p:nvSpPr>
          <p:cNvPr id="3082" name="Rectangle 10">
            <a:extLst>
              <a:ext uri="{FF2B5EF4-FFF2-40B4-BE49-F238E27FC236}">
                <a16:creationId xmlns:a16="http://schemas.microsoft.com/office/drawing/2014/main" id="{2544DD3E-AC3D-2E6E-F950-8C235B681049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6096000" y="5181601"/>
            <a:ext cx="1930400" cy="455613"/>
          </a:xfr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fld id="{C73D3D50-DCA9-40FD-B1AE-0E64406F08F8}" type="datetime1">
              <a:rPr lang="en-AU" altLang="en-US"/>
              <a:pPr/>
              <a:t>22-June-2025</a:t>
            </a:fld>
            <a:endParaRPr lang="en-AU" altLang="en-US" b="0">
              <a:latin typeface="Times New Roman" panose="02020603050405020304" pitchFamily="18" charset="0"/>
            </a:endParaRPr>
          </a:p>
        </p:txBody>
      </p:sp>
      <p:sp>
        <p:nvSpPr>
          <p:cNvPr id="3083" name="Rectangle 11">
            <a:extLst>
              <a:ext uri="{FF2B5EF4-FFF2-40B4-BE49-F238E27FC236}">
                <a16:creationId xmlns:a16="http://schemas.microsoft.com/office/drawing/2014/main" id="{5AB42BC5-13AA-B600-8EEC-2B37C4EC519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 algn="l">
              <a:defRPr sz="1400" b="0"/>
            </a:lvl1pPr>
          </a:lstStyle>
          <a:p>
            <a:endParaRPr lang="en-AU" altLang="en-US"/>
          </a:p>
        </p:txBody>
      </p:sp>
      <p:sp>
        <p:nvSpPr>
          <p:cNvPr id="3084" name="Rectangle 12">
            <a:extLst>
              <a:ext uri="{FF2B5EF4-FFF2-40B4-BE49-F238E27FC236}">
                <a16:creationId xmlns:a16="http://schemas.microsoft.com/office/drawing/2014/main" id="{713E4821-37B7-8FA1-AB51-971082A37C8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 algn="l">
              <a:defRPr sz="1400" b="0"/>
            </a:lvl1pPr>
          </a:lstStyle>
          <a:p>
            <a:fld id="{2CB86F08-51B6-4377-96AA-2FD1D5BB12AD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3085" name="Oval 1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924883B-BDF5-301B-0359-03E4E187E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43890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</a:t>
            </a:r>
            <a:endParaRPr lang="en-AU" altLang="en-US" sz="1800"/>
          </a:p>
        </p:txBody>
      </p:sp>
      <p:sp>
        <p:nvSpPr>
          <p:cNvPr id="3086" name="Oval 14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E1D053D8-001B-12E9-4888-3442F5B08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643890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&gt;&gt;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490932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DB6C-4696-5982-DF5C-EC2A0E8F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1353E-686E-9F65-C5E7-37A23424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14FB-B3F0-7E1A-CAC2-F46D1E55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DBD3A1-2264-48FA-8059-125631C7432D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21550-72B0-F2FC-687D-E5A9ED94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C784D-F13B-5C1B-17DE-6C2D9216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6AE3B-7759-47F1-BE5C-BB75A2C7678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1080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3823-223E-F480-3C87-9FB1F8F0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C6C8A-DD58-D41A-444E-E2DD4D5E0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09EF1-453C-FA46-93CD-01516B7F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FFFF56-F62C-4782-BBAD-23F8B03F6B3C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BDD24-43EC-4AEE-ABC2-5206D9C0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9DE5-AE3A-6007-6F8F-8455A0FD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50FDCB-07AE-41CB-B4EB-F41BC0677AB9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315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01EC-C6F7-1F90-5CA5-FFFA9B4A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5562-358A-7DA7-6683-66A98C60C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78148-46B7-9442-D624-20BF4D85F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97D27-6EE3-CA9D-219C-5E26F3EE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B4EE4B-956E-47C9-93F2-A46E6D4D9E36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49B64-A0E3-5D24-2214-AD9E7847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8BEA6-90EA-1AB0-AA33-FC3EDBE3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B67305-025B-4A96-A1A1-1F986D76B30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42283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633B-5113-655E-38F9-B9A6C4E8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CD18-C289-43A7-4D4A-7139E29C3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6FC1-A358-265B-BC1D-2CF2A503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DAADD-C365-CF00-AF9F-CC88B5D7D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6FF8BE-8BCE-A2B3-64B4-08141AA15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4DAE8-8C1C-A4F7-D7B7-10FBAECC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579ADB-11EF-443F-BDA0-BD08B2C4A0BB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3D138-F8EB-022E-7D7B-C3042CF0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7266B-5860-89F1-49C1-12021E7A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2A27DA-C8EA-413F-8A14-C5525ED261D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51026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484A2-7E56-EF0D-07DE-BE34EF13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BC578-056E-ABAB-088C-39AB276F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8902AF-97F0-4797-84E1-82B58B62114E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468A8-C0D0-D3D8-CC63-3B7A0DB9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50587-BCE4-E377-ED74-3B25B5D6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C194B-C3DE-4D1F-B187-86DFA857FFD7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09923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6545E-AA25-4A27-1DAD-A1C03597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F2007-A126-47D9-B372-FB6246DA9A87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E615D-262B-EDB1-F5D2-FD955E02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6E870-DC61-0663-4F72-EDE71643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A8FD1-706E-401B-BD04-8537A2D170C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1791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C35A-B05B-A154-AED4-0B5B810F6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C477-402C-556B-9340-BF0DDB5E2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CB916-47D0-67D3-6E84-A7504A8CE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0FB95-E485-48C6-007E-4C15DC1D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4CC72C-2BC0-4725-BC2A-8A61C6126EA3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7E184-73D1-109B-BDCB-B43951A84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7BA64-CEE3-2E04-01C6-F34E6863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11CA9E-21B0-4546-BF05-5FD67F87E89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3404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33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55FA-F2BF-42A1-3CEF-A9AB8B68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04A6A-FBAA-1480-5089-C06959E04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A38DF-4F5E-5A2A-6485-DC8A78C18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61332-A981-C16A-B166-D2322B2C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346A97-3A4D-4DF8-BB17-76154A16EDCD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E0099-2837-67CE-3C06-54DCDB90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CFD96-0FA3-400A-C967-B755026A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C47BF-DE7D-4813-954D-9966DC615A59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24936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1F7C-B4C5-89A5-C878-19A5558F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8F54D-2375-18D2-EFBC-5E1F6023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8BAEB-7FCB-6AB4-5D9B-30A25784D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F2DB1E-945D-4376-A267-BCFD2B8E128F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B7F4-9A99-A2CE-0D37-6AB5E4AB3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9BA86-383D-D9E8-4E5B-A61081BC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30AD4D-2954-468F-BD0D-68959E4EFFA2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69614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38527-9FED-6705-FEB2-7047F952E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914400"/>
            <a:ext cx="25908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AAB37-76BD-7222-8365-AEDE7442E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75692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F8582-1C2F-9C6A-DE82-8C048135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EB0224-2DF6-457F-B40A-0A107EE560F6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5C61-C299-35CD-40E2-7D4C9116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19D15-8AD8-A6D4-F7F4-C419F08B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1C6AF-EEBF-488F-BA0B-1914403F92D2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3416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52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357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8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1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89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359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3FE00B2-0C27-4E06-B293-72A31C92B2C6}" type="datetimeFigureOut">
              <a:rPr lang="en-AU" smtClean="0"/>
              <a:t>22-June-2025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3ABA-8C17-4EFB-8675-10A60227F890}" type="slidenum">
              <a:rPr lang="en-AU" smtClean="0"/>
              <a:t>‹#›</a:t>
            </a:fld>
            <a:endParaRPr lang="en-AU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1638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roup 18">
            <a:extLst>
              <a:ext uri="{FF2B5EF4-FFF2-40B4-BE49-F238E27FC236}">
                <a16:creationId xmlns:a16="http://schemas.microsoft.com/office/drawing/2014/main" id="{191A7282-8466-9555-CD79-31E13F45F7D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1040" name="Rectangle 16">
              <a:extLst>
                <a:ext uri="{FF2B5EF4-FFF2-40B4-BE49-F238E27FC236}">
                  <a16:creationId xmlns:a16="http://schemas.microsoft.com/office/drawing/2014/main" id="{25BC81BB-F8B8-7C32-50FE-73B90EC80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384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  <p:sp>
          <p:nvSpPr>
            <p:cNvPr id="1041" name="Rectangle 17">
              <a:extLst>
                <a:ext uri="{FF2B5EF4-FFF2-40B4-BE49-F238E27FC236}">
                  <a16:creationId xmlns:a16="http://schemas.microsoft.com/office/drawing/2014/main" id="{2A36645E-EF50-B8FE-B0EE-571CFF76F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080"/>
              <a:ext cx="5760" cy="240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en-AU" sz="1800"/>
            </a:p>
          </p:txBody>
        </p:sp>
      </p:grp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775A95-A896-48E3-95FA-A771A0362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09600"/>
            <a:ext cx="12230100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652B7F8-BA1B-A5AD-F8FE-71CA1C917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914400"/>
            <a:ext cx="10363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FD879B6-033C-AE37-6FB1-9665F62F64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B8BE300-4402-8042-A820-8D5CE8CF546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36800" y="64008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b" anchorCtr="1" compatLnSpc="1">
            <a:prstTxWarp prst="textNoShape">
              <a:avLst/>
            </a:prstTxWarp>
          </a:bodyPr>
          <a:lstStyle>
            <a:lvl1pPr>
              <a:defRPr sz="1600" b="1"/>
            </a:lvl1pPr>
          </a:lstStyle>
          <a:p>
            <a:fld id="{1AECC3CA-DAA9-42AC-8F72-91C873450479}" type="datetime1">
              <a:rPr lang="en-AU" altLang="en-US"/>
              <a:pPr/>
              <a:t>22-June-2025</a:t>
            </a:fld>
            <a:endParaRPr lang="en-AU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2CFAD04-8B5D-A16F-6B8A-09004093BE9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008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b" anchorCtr="1" compatLnSpc="1">
            <a:prstTxWarp prst="textNoShape">
              <a:avLst/>
            </a:prstTxWarp>
          </a:bodyPr>
          <a:lstStyle>
            <a:lvl1pPr algn="ctr">
              <a:defRPr sz="1600" b="1"/>
            </a:lvl1pPr>
          </a:lstStyle>
          <a:p>
            <a:endParaRPr lang="en-AU" alt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2D9E6CA0-B0C6-C7D4-7448-24362F7EBE5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b" anchorCtr="1" compatLnSpc="1">
            <a:prstTxWarp prst="textNoShape">
              <a:avLst/>
            </a:prstTxWarp>
          </a:bodyPr>
          <a:lstStyle>
            <a:lvl1pPr algn="r">
              <a:defRPr sz="1600" b="1"/>
            </a:lvl1pPr>
          </a:lstStyle>
          <a:p>
            <a:fld id="{33C877F3-0A40-4AE1-8630-B757F45913FC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A299C3F8-785A-ABB5-C30A-3B9887C34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" y="6448426"/>
            <a:ext cx="12242800" cy="4286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>
              <a:spcBef>
                <a:spcPct val="50000"/>
              </a:spcBef>
            </a:pPr>
            <a:endParaRPr lang="en-US" altLang="en-US" sz="1800"/>
          </a:p>
        </p:txBody>
      </p:sp>
      <p:sp>
        <p:nvSpPr>
          <p:cNvPr id="1035" name="Oval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BB7914-0C4B-8E1D-1423-8A69F9034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</a:t>
            </a:r>
            <a:endParaRPr lang="en-AU" altLang="en-US" sz="1800"/>
          </a:p>
        </p:txBody>
      </p:sp>
      <p:sp>
        <p:nvSpPr>
          <p:cNvPr id="1036" name="Oval 12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6E6947D0-4874-45C0-D19E-66CBA7A2F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&gt;&gt;</a:t>
            </a:r>
            <a:endParaRPr lang="en-AU" altLang="en-US" sz="1800"/>
          </a:p>
        </p:txBody>
      </p:sp>
      <p:sp>
        <p:nvSpPr>
          <p:cNvPr id="1037" name="Oval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16E538B-AFE8-615B-05B2-AEC138553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&lt;</a:t>
            </a:r>
            <a:endParaRPr lang="en-AU" altLang="en-US" sz="1800"/>
          </a:p>
        </p:txBody>
      </p:sp>
      <p:sp>
        <p:nvSpPr>
          <p:cNvPr id="1038" name="Oval 1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24AE3C7-EF50-E7D9-02B5-277EA71EA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" y="6508750"/>
            <a:ext cx="406400" cy="304800"/>
          </a:xfrm>
          <a:prstGeom prst="ellipse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75" tIns="46038" rIns="92075" bIns="46038" anchor="ctr" anchorCtr="1"/>
          <a:lstStyle/>
          <a:p>
            <a:pPr algn="ctr"/>
            <a:r>
              <a:rPr lang="en-AU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&lt;&lt;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27007969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60000"/>
        <a:buFont typeface="Arial" panose="020B0604020202020204" pitchFamily="34" charset="0"/>
        <a:buChar char="n"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50000"/>
        <a:buFont typeface="Arial" panose="020B0604020202020204" pitchFamily="34" charset="0"/>
        <a:buChar char="n"/>
        <a:defRPr kumimoji="1"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4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4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7.wa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~to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5" Type="http://schemas.openxmlformats.org/officeDocument/2006/relationships/audio" Target="../media/audio1.wav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towardsai.net/outlier-detection-and-treatment-9a9f41df0fb2" TargetMode="External"/><Relationship Id="rId2" Type="http://schemas.openxmlformats.org/officeDocument/2006/relationships/hyperlink" Target="https://www.biostathandbook.com/transform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uantifyinghealth.com/square-root-transformation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audio" Target="../media/audio8.wav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radleyboehmke.github.io/HOML/bagging.html" TargetMode="External"/><Relationship Id="rId2" Type="http://schemas.openxmlformats.org/officeDocument/2006/relationships/hyperlink" Target="https://pmc.ncbi.nlm.nih.gov/articles/PMC5769953/#:~:text=much%20attention%20,LASSO%20is%20know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deryckel.github.io/machinelearningwithr/trees-and-classificatio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pace.com/magazine/interviews_features/qa/qa-trevor-paglen-on-how-machine-made-images-are-asserting-power-over-society-5499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audio" Target="../media/audio2.wav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3.wav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osit.co/downloads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audio" Target="../media/audio5.wav"/><Relationship Id="rId5" Type="http://schemas.openxmlformats.org/officeDocument/2006/relationships/image" Target="../media/image1.jpeg"/><Relationship Id="rId10" Type="http://schemas.openxmlformats.org/officeDocument/2006/relationships/image" Target="../media/image9.png"/><Relationship Id="rId4" Type="http://schemas.openxmlformats.org/officeDocument/2006/relationships/audio" Target="../media/audio5.wav"/><Relationship Id="rId9" Type="http://schemas.openxmlformats.org/officeDocument/2006/relationships/hyperlink" Target="https://cran.r-project.org/bin/windows/bas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6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7E19A-AC07-1C02-1116-59E1AA1C2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3167" y="2590984"/>
            <a:ext cx="7369642" cy="3608480"/>
          </a:xfrm>
        </p:spPr>
        <p:txBody>
          <a:bodyPr>
            <a:normAutofit/>
          </a:bodyPr>
          <a:lstStyle/>
          <a:p>
            <a:pPr algn="l"/>
            <a:r>
              <a:rPr lang="en-AU" sz="8000"/>
              <a:t>Machine Learning &amp; Vision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73E55-0359-38A9-0812-778373BB4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168" y="1079212"/>
            <a:ext cx="6437630" cy="1335503"/>
          </a:xfrm>
        </p:spPr>
        <p:txBody>
          <a:bodyPr>
            <a:normAutofit/>
          </a:bodyPr>
          <a:lstStyle/>
          <a:p>
            <a:pPr algn="l"/>
            <a:endParaRPr lang="en-AU" sz="2800"/>
          </a:p>
        </p:txBody>
      </p:sp>
    </p:spTree>
    <p:extLst>
      <p:ext uri="{BB962C8B-B14F-4D97-AF65-F5344CB8AC3E}">
        <p14:creationId xmlns:p14="http://schemas.microsoft.com/office/powerpoint/2010/main" val="3427905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69843-FD39-3C1A-0C88-A4B491C8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file </a:t>
            </a:r>
            <a:endParaRPr lang="en-AU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FD6675-C6B0-3309-2662-908D08F1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9" y="1728432"/>
            <a:ext cx="10232982" cy="1700568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B49EE9-6C25-11E0-772D-1064D6564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" y="1343616"/>
            <a:ext cx="11694746" cy="35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blinds/>
        <p:sndAc>
          <p:stSnd>
            <p:snd r:embed="rId2" name="breeze.wav"/>
          </p:stSnd>
        </p:sndAc>
      </p:transition>
    </mc:Choice>
    <mc:Fallback xmlns="">
      <p:transition>
        <p:blinds/>
        <p:sndAc>
          <p:stSnd>
            <p:snd r:embed="rId5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88A76-6E74-5F6A-5202-F2914C1B9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0E41-3206-FFBD-12CE-75D6496D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29721-15C7-E11C-3345-A0E9E408F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quote  - </a:t>
            </a:r>
            <a:r>
              <a:rPr lang="en-US" b="1" dirty="0"/>
              <a:t>Machine Learning, </a:t>
            </a:r>
            <a:r>
              <a:rPr lang="en-US" b="1" dirty="0">
                <a:hlinkClick r:id="rId2"/>
              </a:rPr>
              <a:t>Tom Mitchell</a:t>
            </a:r>
            <a:r>
              <a:rPr lang="en-US" b="1" dirty="0"/>
              <a:t>, McGraw Hill, 1997</a:t>
            </a:r>
          </a:p>
          <a:p>
            <a:pPr marL="344170" indent="-344170"/>
            <a:endParaRPr lang="en-GB" dirty="0">
              <a:ea typeface="+mn-lt"/>
              <a:cs typeface="+mn-lt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2070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A7D8ED-4DB6-46C0-AE81-24DA0AAF9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6204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C12349-62E6-4BD7-9794-8785CD02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3" y="0"/>
            <a:ext cx="369012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3CFCD-5C61-28EE-741A-910C11B79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7490" y="1949051"/>
            <a:ext cx="3002750" cy="2959899"/>
          </a:xfrm>
        </p:spPr>
        <p:txBody>
          <a:bodyPr vert="horz" lIns="91440" tIns="0" rIns="91440" bIns="45720" rtlCol="0" anchor="ctr">
            <a:normAutofit/>
          </a:bodyPr>
          <a:lstStyle/>
          <a:p>
            <a:pPr algn="ctr"/>
            <a:r>
              <a:rPr lang="en-US" sz="2800" dirty="0"/>
              <a:t>Up Next…..</a:t>
            </a: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CDD5A4AA-8515-49AE-8C6C-9CF6E14C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431831" y="1949051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3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BCC18-D86F-AAA7-1CA1-4DF36F0D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EDBDC1-008C-468F-57B3-57641EC83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49BCD7-1898-1934-500C-E399DE16B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999203-A57A-032D-9F41-195369BFC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63244F-578B-9E42-C956-BB7287F15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273DC-EBEE-A15F-DFAB-83789202C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1A27B-3B50-F289-E3D5-3BE6396A5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284" y="487443"/>
            <a:ext cx="5508837" cy="5117852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Analysis With Jordan 'F' Farrow</a:t>
            </a:r>
            <a:endParaRPr lang="en-A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A5F36C-97CB-B3A0-B0F3-B9D4394C4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4" name="Picture 2" descr="2.1 Installation | Daten Analyse mit RStudio - Dokumentation">
            <a:extLst>
              <a:ext uri="{FF2B5EF4-FFF2-40B4-BE49-F238E27FC236}">
                <a16:creationId xmlns:a16="http://schemas.microsoft.com/office/drawing/2014/main" id="{B4B6918C-A2DF-29CB-58D8-21A72B2F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34" y="1755913"/>
            <a:ext cx="2822713" cy="28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rackTribe - Walk Through the Park [Copyright Free]">
            <a:hlinkClick r:id="" action="ppaction://media"/>
            <a:extLst>
              <a:ext uri="{FF2B5EF4-FFF2-40B4-BE49-F238E27FC236}">
                <a16:creationId xmlns:a16="http://schemas.microsoft.com/office/drawing/2014/main" id="{1B242AE5-8AAF-8908-E640-B5ACF285D80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1967.2916"/>
                  <p14:fade in="1500" out="7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53285" y="6996989"/>
            <a:ext cx="487363" cy="4873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3E4CC44-29DE-F1C1-213D-DB29E65BA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661" y="5657222"/>
            <a:ext cx="7400781" cy="92303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“I Love Cleaning!" - Ming Ren Milen</a:t>
            </a:r>
            <a:endParaRPr lang="en-US" sz="24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62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BC6A-E8C3-2010-4B41-2E9D029E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925CB-1242-FCA2-0D85-E609593B0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477" y="1351782"/>
            <a:ext cx="9245662" cy="2328475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cs typeface="Arial"/>
              </a:rPr>
              <a:t>What is data cleaning?</a:t>
            </a:r>
            <a:endParaRPr lang="en-US"/>
          </a:p>
          <a:p>
            <a:pPr marL="344170" indent="-34417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The act of manipulating data sets to produce optimal results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CD88A-8D44-2E45-6F73-0CF1873283B4}"/>
              </a:ext>
            </a:extLst>
          </p:cNvPr>
          <p:cNvSpPr txBox="1"/>
          <p:nvPr/>
        </p:nvSpPr>
        <p:spPr>
          <a:xfrm>
            <a:off x="1323351" y="2876786"/>
            <a:ext cx="9243635" cy="3874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Why perform data cleaning?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 dirty="0">
                <a:cs typeface="Arial"/>
              </a:rPr>
              <a:t>Deal with invalid values not meant to influence results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>
                <a:cs typeface="Arial"/>
              </a:rPr>
              <a:t>Prevent outliers from over influencing findings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"Rubbish in = Rubbish out"</a:t>
            </a:r>
          </a:p>
          <a:p>
            <a: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Two types to be discussed: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 dirty="0">
                <a:cs typeface="Arial"/>
              </a:rPr>
              <a:t>Invalid data</a:t>
            </a:r>
          </a:p>
          <a:p>
            <a:pPr marL="457200" indent="-4572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AutoNum type="arabicPeriod"/>
            </a:pPr>
            <a:r>
              <a:rPr lang="en-US" sz="2000" dirty="0">
                <a:cs typeface="Arial"/>
              </a:rPr>
              <a:t>Outliers</a:t>
            </a:r>
          </a:p>
        </p:txBody>
      </p:sp>
      <p:pic>
        <p:nvPicPr>
          <p:cNvPr id="5" name="Picture 4" descr="Thumbs Up Emoji - Thumbs Up Emoji Cartoon Style - CleanPNG">
            <a:extLst>
              <a:ext uri="{FF2B5EF4-FFF2-40B4-BE49-F238E27FC236}">
                <a16:creationId xmlns:a16="http://schemas.microsoft.com/office/drawing/2014/main" id="{5A7DD02F-AFFC-B676-E0DE-A9F3A1AC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96" b="98726" l="9969" r="89720">
                        <a14:foregroundMark x1="22118" y1="88535" x2="26833" y2="92953"/>
                        <a14:foregroundMark x1="45483" y1="94268" x2="52960" y2="99363"/>
                        <a14:foregroundMark x1="22118" y1="92357" x2="25927" y2="95861"/>
                        <a14:foregroundMark x1="77570" y1="5096" x2="81620" y2="9554"/>
                        <a14:foregroundMark x1="82555" y1="38854" x2="78505" y2="63694"/>
                        <a14:foregroundMark x1="37383" y1="16561" x2="41745" y2="6369"/>
                        <a14:backgroundMark x1="28037" y1="98089" x2="28972" y2="98089"/>
                        <a14:backgroundMark x1="25234" y1="98089" x2="29907" y2="980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9029" y="3029252"/>
            <a:ext cx="3145617" cy="15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3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49AC1-120F-8EF7-8E40-123A3C5C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F3D5-226C-60C7-024A-5EB22AA83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– Why is Cleaning So Hard?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endParaRPr lang="en-US" b="1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0D8C7-6311-C4E3-42D8-593EDA95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334013"/>
            <a:ext cx="9250066" cy="415639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cs typeface="Arial"/>
              </a:rPr>
              <a:t>It is very subjective!</a:t>
            </a:r>
          </a:p>
          <a:p>
            <a:pPr marL="342900" indent="-342900" algn="ctr"/>
            <a:r>
              <a:rPr lang="en-US" dirty="0">
                <a:cs typeface="Arial"/>
              </a:rPr>
              <a:t>The way one individual perceives a dataset may differ from another</a:t>
            </a:r>
          </a:p>
          <a:p>
            <a:pPr marL="342900" indent="-342900" algn="ctr"/>
            <a:r>
              <a:rPr lang="en-US" dirty="0">
                <a:cs typeface="Arial"/>
              </a:rPr>
              <a:t>May result in the same dataset producing different results...</a:t>
            </a:r>
          </a:p>
          <a:p>
            <a:pPr marL="342900" indent="-342900" algn="ctr"/>
            <a:endParaRPr lang="en-US">
              <a:cs typeface="Arial"/>
            </a:endParaRPr>
          </a:p>
          <a:p>
            <a:pPr marL="0" indent="0" algn="ctr">
              <a:buNone/>
            </a:pPr>
            <a:r>
              <a:rPr lang="en-US" sz="2800" b="1" dirty="0">
                <a:cs typeface="Arial"/>
              </a:rPr>
              <a:t>This makes it all the more important!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Ensuring appropriate data is used could:</a:t>
            </a:r>
          </a:p>
          <a:p>
            <a:pPr marL="342900" indent="-342900" algn="ctr"/>
            <a:r>
              <a:rPr lang="en-US" dirty="0">
                <a:cs typeface="Arial"/>
              </a:rPr>
              <a:t>Save lives</a:t>
            </a:r>
          </a:p>
          <a:p>
            <a:pPr marL="342900" indent="-342900" algn="ctr"/>
            <a:r>
              <a:rPr lang="en-US" dirty="0">
                <a:cs typeface="Arial"/>
              </a:rPr>
              <a:t>Detect cyber attacks</a:t>
            </a:r>
          </a:p>
          <a:p>
            <a:pPr marL="342900" indent="-342900" algn="ctr"/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784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E6A7C-9E97-D54C-CD05-87480113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3A54-7B1E-BA51-7E58-EBC8A295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>
                <a:cs typeface="Arial"/>
              </a:rPr>
              <a:t>Data cleaning – Invalid Data</a:t>
            </a:r>
            <a:endParaRPr 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614EE-D0EF-7AC6-F137-43BE95997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51782"/>
            <a:ext cx="9250066" cy="5358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Data outside the expected range(s) of a feature (default is NA in R)</a:t>
            </a:r>
          </a:p>
          <a:p>
            <a:pPr marL="0" indent="0">
              <a:buNone/>
            </a:pPr>
            <a:r>
              <a:rPr lang="en-US" dirty="0">
                <a:cs typeface="Arial"/>
              </a:rPr>
              <a:t>Examples:</a:t>
            </a:r>
          </a:p>
          <a:p>
            <a:pPr marL="342900" indent="-342900"/>
            <a:r>
              <a:rPr lang="en-US" dirty="0">
                <a:cs typeface="Arial"/>
              </a:rPr>
              <a:t>'99999 values indicating a timed-out ping'</a:t>
            </a:r>
          </a:p>
          <a:p>
            <a:pPr marL="342900" indent="-342900"/>
            <a:r>
              <a:rPr lang="en-US" dirty="0">
                <a:cs typeface="Arial"/>
              </a:rPr>
              <a:t>'Below 0 values for the number of sheep owned'</a:t>
            </a:r>
          </a:p>
          <a:p>
            <a:pPr marL="342900" indent="-342900"/>
            <a:r>
              <a:rPr lang="en-US" dirty="0">
                <a:cs typeface="Arial"/>
              </a:rPr>
              <a:t>'??? values for operating system used'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These values must be converted into NA</a:t>
            </a:r>
          </a:p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Rule of thumb:</a:t>
            </a:r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&gt;20% invalid, </a:t>
            </a:r>
            <a:r>
              <a:rPr lang="en-US" b="1" dirty="0" err="1">
                <a:cs typeface="Arial"/>
              </a:rPr>
              <a:t>analyse</a:t>
            </a:r>
            <a:r>
              <a:rPr lang="en-US" b="1" dirty="0">
                <a:cs typeface="Arial"/>
              </a:rPr>
              <a:t> why they are missing</a:t>
            </a: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41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FB09B-5E30-EE19-47F3-3C77E411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0CB3-3C2B-B21B-8EDF-845F19F9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070" y="582039"/>
            <a:ext cx="9566018" cy="6191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Activity: Deal with invalid non-NA data</a:t>
            </a:r>
            <a:endParaRPr lang="en-US" dirty="0"/>
          </a:p>
        </p:txBody>
      </p:sp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EB6F36F-E046-26F8-2D19-41F01C11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234" y="1203944"/>
            <a:ext cx="5458955" cy="988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8C5F95-8285-C04E-80BA-9D80BC9124E1}"/>
              </a:ext>
            </a:extLst>
          </p:cNvPr>
          <p:cNvSpPr txBox="1"/>
          <p:nvPr/>
        </p:nvSpPr>
        <p:spPr>
          <a:xfrm>
            <a:off x="1593272" y="2046480"/>
            <a:ext cx="687932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cs typeface="Arial"/>
              </a:rPr>
              <a:t>Import the dataset into the R file.</a:t>
            </a:r>
          </a:p>
          <a:p>
            <a:pPr marL="342900" indent="-342900">
              <a:buAutoNum type="arabicPeriod"/>
            </a:pPr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1.2. (If you wish, view the file to spot where these invalid values are).</a:t>
            </a: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2.  clean </a:t>
            </a:r>
            <a:r>
              <a:rPr lang="en-GB" dirty="0" err="1">
                <a:cs typeface="Arial"/>
              </a:rPr>
              <a:t>cyl</a:t>
            </a:r>
            <a:r>
              <a:rPr lang="en-GB" dirty="0">
                <a:cs typeface="Arial"/>
              </a:rPr>
              <a:t>, converting '????' Values into NA.</a:t>
            </a:r>
          </a:p>
          <a:p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3. clean hp, converting negative values into NA.</a:t>
            </a:r>
          </a:p>
          <a:p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cs typeface="Arial"/>
              </a:rPr>
              <a:t>4. clean drat, converting 99999 values into NA.</a:t>
            </a:r>
          </a:p>
        </p:txBody>
      </p:sp>
      <p:pic>
        <p:nvPicPr>
          <p:cNvPr id="16" name="Picture 15" descr="A white and green text&#10;&#10;AI-generated content may be incorrect.">
            <a:extLst>
              <a:ext uri="{FF2B5EF4-FFF2-40B4-BE49-F238E27FC236}">
                <a16:creationId xmlns:a16="http://schemas.microsoft.com/office/drawing/2014/main" id="{32ED6F40-EE17-F0A9-37D1-2F8EEA0C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33" y="2405556"/>
            <a:ext cx="7529594" cy="335617"/>
          </a:xfrm>
          <a:prstGeom prst="rect">
            <a:avLst/>
          </a:prstGeom>
        </p:spPr>
      </p:pic>
      <p:pic>
        <p:nvPicPr>
          <p:cNvPr id="17" name="Picture 1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7ED2525-C4AC-795B-98EE-6E1C48A1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458" y="4074440"/>
            <a:ext cx="3191845" cy="375189"/>
          </a:xfrm>
          <a:prstGeom prst="rect">
            <a:avLst/>
          </a:prstGeom>
        </p:spPr>
      </p:pic>
      <p:pic>
        <p:nvPicPr>
          <p:cNvPr id="19" name="Picture 18" descr="A close up of a sign&#10;&#10;AI-generated content may be incorrect.">
            <a:extLst>
              <a:ext uri="{FF2B5EF4-FFF2-40B4-BE49-F238E27FC236}">
                <a16:creationId xmlns:a16="http://schemas.microsoft.com/office/drawing/2014/main" id="{EE5A7D40-8D4C-286F-C2DE-659C1BD54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973" y="5632100"/>
            <a:ext cx="3425125" cy="365987"/>
          </a:xfrm>
          <a:prstGeom prst="rect">
            <a:avLst/>
          </a:prstGeom>
        </p:spPr>
      </p:pic>
      <p:pic>
        <p:nvPicPr>
          <p:cNvPr id="20" name="Picture 19" descr="A close-up of a logo&#10;&#10;AI-generated content may be incorrect.">
            <a:extLst>
              <a:ext uri="{FF2B5EF4-FFF2-40B4-BE49-F238E27FC236}">
                <a16:creationId xmlns:a16="http://schemas.microsoft.com/office/drawing/2014/main" id="{66C2B66C-B2C6-B9C7-3B5F-057393DC1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634" y="4805523"/>
            <a:ext cx="3148578" cy="4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6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70F71-8CFB-7096-EE92-E88C7FCF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F416-4D9C-E3FB-2CE5-B5CC2EB6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Invalid Data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C6293-A586-9502-CD00-2FFC468C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042748"/>
            <a:ext cx="9250066" cy="46678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cs typeface="Arial"/>
              </a:rPr>
              <a:t>There are 3 ways to deal with our now NA invalid data</a:t>
            </a:r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1. Drop the entire feature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solidFill>
                  <a:srgbClr val="FF0000"/>
                </a:solidFill>
                <a:cs typeface="Arial"/>
              </a:rPr>
              <a:t>NOT RECOMMENDED!</a:t>
            </a:r>
            <a:r>
              <a:rPr lang="en-US" dirty="0">
                <a:cs typeface="Arial"/>
              </a:rPr>
              <a:t>... sometimes (depends on the % missing)</a:t>
            </a:r>
            <a:endParaRPr lang="en-US" dirty="0">
              <a:solidFill>
                <a:srgbClr val="FF0000"/>
              </a:solidFill>
              <a:cs typeface="Arial"/>
            </a:endParaRP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By removing an entire feature, results become restricted to fewer factors, causing incorrect/biased predictions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Before removing a feature, consider looking at why many invalid values exist. Data gathering may be flawed from the beginning...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cs typeface="Arial"/>
              </a:rPr>
              <a:t>Example dropping feature vs within cars dataset: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close up of a logo&#10;&#10;AI-generated content may be incorrect.">
            <a:extLst>
              <a:ext uri="{FF2B5EF4-FFF2-40B4-BE49-F238E27FC236}">
                <a16:creationId xmlns:a16="http://schemas.microsoft.com/office/drawing/2014/main" id="{044834DD-EE96-D5B2-8C82-AA10ECC1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88" y="5883301"/>
            <a:ext cx="3368460" cy="4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1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A538-6D30-6D3F-9AC0-AC202E75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A9FD-4B8E-EBEF-7507-C19B2FCF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Invalid Data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C6BA-6DF0-CA9C-CB44-6DFE99E4D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675298"/>
            <a:ext cx="9250066" cy="50353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dirty="0">
                <a:cs typeface="Arial"/>
              </a:rPr>
              <a:t>There are 3 ways to deal with our now NA invalid data</a:t>
            </a:r>
            <a:endParaRPr lang="en-US" dirty="0"/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2. Analyse complete cases only (all cells are valid entries)</a:t>
            </a:r>
            <a:endParaRPr lang="en-US" dirty="0"/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Most common cleaning method you will probably use</a:t>
            </a:r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Removes rows where cells have NA values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cs typeface="Arial"/>
              </a:rPr>
              <a:t>frame</a:t>
            </a:r>
            <a:r>
              <a:rPr lang="en-US" dirty="0">
                <a:solidFill>
                  <a:srgbClr val="FFFFFF"/>
                </a:solidFill>
                <a:cs typeface="Arial"/>
              </a:rPr>
              <a:t> &lt;- </a:t>
            </a:r>
            <a:r>
              <a:rPr lang="en-US" err="1">
                <a:solidFill>
                  <a:srgbClr val="FFFFFF"/>
                </a:solidFill>
                <a:cs typeface="Arial"/>
              </a:rPr>
              <a:t>na.omit</a:t>
            </a:r>
            <a:r>
              <a:rPr lang="en-US" dirty="0">
                <a:solidFill>
                  <a:srgbClr val="FFFFFF"/>
                </a:solidFill>
                <a:cs typeface="Arial"/>
              </a:rPr>
              <a:t>(</a:t>
            </a:r>
            <a:r>
              <a:rPr lang="en-US" dirty="0">
                <a:solidFill>
                  <a:schemeClr val="accent3"/>
                </a:solidFill>
                <a:cs typeface="Arial"/>
              </a:rPr>
              <a:t>frame</a:t>
            </a:r>
            <a:r>
              <a:rPr lang="en-US" dirty="0">
                <a:solidFill>
                  <a:srgbClr val="FFFFFF"/>
                </a:solidFill>
                <a:cs typeface="Arial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cs typeface="Arial"/>
              </a:rPr>
              <a:t>Example using our cars dataset: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close-up of a symbol&#10;&#10;AI-generated content may be incorrect.">
            <a:extLst>
              <a:ext uri="{FF2B5EF4-FFF2-40B4-BE49-F238E27FC236}">
                <a16:creationId xmlns:a16="http://schemas.microsoft.com/office/drawing/2014/main" id="{A56F69A5-10E4-430E-DDCC-879CD619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39" y="5625642"/>
            <a:ext cx="3477271" cy="4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6FC6-EC66-41DA-E1B9-D4669C87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312" y="808056"/>
            <a:ext cx="7958331" cy="1077229"/>
          </a:xfrm>
        </p:spPr>
        <p:txBody>
          <a:bodyPr>
            <a:normAutofit/>
          </a:bodyPr>
          <a:lstStyle/>
          <a:p>
            <a:r>
              <a:rPr lang="en-AU"/>
              <a:t>Slides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32179B-D642-95DF-441D-D426C3D130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57308"/>
              </p:ext>
            </p:extLst>
          </p:nvPr>
        </p:nvGraphicFramePr>
        <p:xfrm>
          <a:off x="1393824" y="2126833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049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83D85-58A0-18AA-D9E2-D4503C56A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C2BC-A780-BDBF-C944-E4569C03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Invalid Data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3A55-E130-5ED4-D0D8-96AE7F09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430840"/>
            <a:ext cx="9250066" cy="4279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>
                <a:cs typeface="Arial"/>
              </a:rPr>
              <a:t>There are 3 ways to deal with our now NA invalid data</a:t>
            </a:r>
            <a:endParaRPr lang="en-US" dirty="0"/>
          </a:p>
          <a:p>
            <a:pPr marL="0" indent="0" algn="ctr">
              <a:buNone/>
            </a:pPr>
            <a:r>
              <a:rPr lang="en-US" b="1" dirty="0">
                <a:cs typeface="Arial"/>
              </a:rPr>
              <a:t>3. Impute missing values</a:t>
            </a:r>
            <a:endParaRPr lang="en-US" b="1" dirty="0"/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Replacing NA values with the features median</a:t>
            </a:r>
          </a:p>
          <a:p>
            <a:pPr marL="342900" indent="-342900"/>
            <a:r>
              <a:rPr lang="en-US" dirty="0">
                <a:solidFill>
                  <a:srgbClr val="FFFFFF"/>
                </a:solidFill>
                <a:cs typeface="Arial"/>
              </a:rPr>
              <a:t>skews distribution of data towards the median value (manipulating model predictions).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  <a:cs typeface="Arial"/>
              </a:rPr>
              <a:t>This means it is an action which should be taken for dealing with small amounts of NA values.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1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6ADB-22D9-798E-79F4-F5277B2AD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53D8-7DC6-581C-DDD4-3A6CB3D6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Activity: How should we clean our dataset?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8949-D81D-119D-E9FA-F12660F9B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2237111"/>
            <a:ext cx="9250066" cy="41700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Arial"/>
              </a:rPr>
              <a:t>Within our dataset, we now have multiple NA values: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457200" indent="-457200" algn="ctr">
              <a:buAutoNum type="arabicPeriod"/>
            </a:pPr>
            <a:r>
              <a:rPr lang="en-US" dirty="0">
                <a:solidFill>
                  <a:srgbClr val="FFFFFF"/>
                </a:solidFill>
                <a:cs typeface="Arial"/>
              </a:rPr>
              <a:t>What invalid cleaning method should we now perform?</a:t>
            </a:r>
          </a:p>
          <a:p>
            <a:pPr marL="457200" indent="-457200" algn="ctr">
              <a:buAutoNum type="arabicPeriod"/>
            </a:pPr>
            <a:r>
              <a:rPr lang="en-US" dirty="0">
                <a:solidFill>
                  <a:srgbClr val="FFFFFF"/>
                </a:solidFill>
                <a:cs typeface="Arial"/>
              </a:rPr>
              <a:t>What makes it a better choice over the other invalid cleaning types?</a:t>
            </a:r>
          </a:p>
        </p:txBody>
      </p:sp>
    </p:spTree>
    <p:extLst>
      <p:ext uri="{BB962C8B-B14F-4D97-AF65-F5344CB8AC3E}">
        <p14:creationId xmlns:p14="http://schemas.microsoft.com/office/powerpoint/2010/main" val="294584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3CE1-A4F6-D0A3-4599-43DF9FCFE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3EBC-FA70-76A6-AD4C-6DA1107F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808056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Activity: How should we clean our dataset?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1444E-8E6D-1027-B62D-69930EE4BFBD}"/>
              </a:ext>
            </a:extLst>
          </p:cNvPr>
          <p:cNvSpPr txBox="1"/>
          <p:nvPr/>
        </p:nvSpPr>
        <p:spPr>
          <a:xfrm>
            <a:off x="1533317" y="1429995"/>
            <a:ext cx="9081331" cy="13901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b="1" dirty="0">
                <a:cs typeface="Arial"/>
              </a:rPr>
              <a:t>Answers</a:t>
            </a:r>
            <a:endParaRPr lang="en-US" sz="2000" b="1">
              <a:cs typeface="Arial"/>
            </a:endParaRPr>
          </a:p>
          <a:p>
            <a:pPr algn="ctr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dirty="0">
                <a:cs typeface="Arial"/>
              </a:rPr>
              <a:t>Analyse complete cases only</a:t>
            </a:r>
            <a:endParaRPr lang="en-GB" dirty="0">
              <a:cs typeface="Arial"/>
            </a:endParaRPr>
          </a:p>
          <a:p>
            <a:pPr algn="l"/>
            <a:endParaRPr lang="en-GB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4712F-671D-BD9B-300F-46469D099965}"/>
              </a:ext>
            </a:extLst>
          </p:cNvPr>
          <p:cNvSpPr txBox="1"/>
          <p:nvPr/>
        </p:nvSpPr>
        <p:spPr>
          <a:xfrm>
            <a:off x="1881639" y="2688712"/>
            <a:ext cx="825700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Arial" panose="020B0604020202020204"/>
              </a:rPr>
              <a:t>Not enough invalid values to consider removing entire features</a:t>
            </a:r>
          </a:p>
          <a:p>
            <a:endParaRPr lang="en-GB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 panose="020B0604020202020204"/>
              </a:rPr>
              <a:t>Too many to perform imputations (small dataset, 100 invalid values)</a:t>
            </a:r>
          </a:p>
          <a:p>
            <a:endParaRPr lang="en-GB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Arial" panose="020B0604020202020204"/>
              </a:rPr>
              <a:t>Impossible to search for the source of invalid values (we did not collect the data)</a:t>
            </a:r>
          </a:p>
        </p:txBody>
      </p:sp>
    </p:spTree>
    <p:extLst>
      <p:ext uri="{BB962C8B-B14F-4D97-AF65-F5344CB8AC3E}">
        <p14:creationId xmlns:p14="http://schemas.microsoft.com/office/powerpoint/2010/main" val="254230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B70EA-B4DB-C1A8-A3A6-1BE9C6F9E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3535-704B-1B42-52C7-09C90F6D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B6B4-E04D-F04C-8F36-68C8BC80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sz="2600" dirty="0">
                <a:cs typeface="Arial"/>
              </a:rPr>
              <a:t>Expected but larger/smaller values which heavily influence results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Example: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Number of fish within 75m areas</a:t>
            </a:r>
          </a:p>
          <a:p>
            <a:pPr marL="344170" indent="-344170"/>
            <a:r>
              <a:rPr lang="en-US" sz="2600" dirty="0">
                <a:solidFill>
                  <a:srgbClr val="FFFFFF"/>
                </a:solidFill>
                <a:cs typeface="Arial"/>
              </a:rPr>
              <a:t>Outlier present at ~670 fish</a:t>
            </a: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46C00337-4E55-A376-312D-05BD264B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84"/>
          <a:stretch>
            <a:fillRect/>
          </a:stretch>
        </p:blipFill>
        <p:spPr>
          <a:xfrm>
            <a:off x="4256170" y="4193507"/>
            <a:ext cx="3678307" cy="23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DBAA7-8BE7-9386-8E2F-D3FBB4F9E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BC6C-2E1D-940A-361C-DBEAFA82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 Determining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2F69-5BD6-EFF9-48D6-C33581113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26310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Before we saw a histogram visualization to determine outliers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Other ways include:</a:t>
            </a: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FADED228-2546-BB1F-A37C-FCE6ECD46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015" y="3309115"/>
            <a:ext cx="3592239" cy="2171044"/>
          </a:xfrm>
          <a:prstGeom prst="rect">
            <a:avLst/>
          </a:prstGeom>
        </p:spPr>
      </p:pic>
      <p:pic>
        <p:nvPicPr>
          <p:cNvPr id="5" name="Picture 4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A05628CD-F37E-1682-951B-451338DF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38" y="3893812"/>
            <a:ext cx="4428718" cy="1583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26E08-0476-414B-B623-122BE60450F3}"/>
              </a:ext>
            </a:extLst>
          </p:cNvPr>
          <p:cNvSpPr txBox="1"/>
          <p:nvPr/>
        </p:nvSpPr>
        <p:spPr>
          <a:xfrm>
            <a:off x="2820051" y="5640101"/>
            <a:ext cx="2084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Arial"/>
              </a:rPr>
              <a:t>1.5xIQR rule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59B74-712F-793C-71C2-D53217A61459}"/>
              </a:ext>
            </a:extLst>
          </p:cNvPr>
          <p:cNvSpPr txBox="1"/>
          <p:nvPr/>
        </p:nvSpPr>
        <p:spPr>
          <a:xfrm>
            <a:off x="7287846" y="5640101"/>
            <a:ext cx="2084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Arial"/>
              </a:rPr>
              <a:t>+/- 3 z-scores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52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1FC2-736D-6F5A-5B89-7D391C4C1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8B7C-787C-C84B-9FF9-9F171E99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2886-E03C-0D13-0F38-0674CC456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b="1" dirty="0">
                <a:solidFill>
                  <a:srgbClr val="FFFFFF"/>
                </a:solidFill>
                <a:cs typeface="Arial"/>
              </a:rPr>
              <a:t>There are 3 ways to deal with outliers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1. Remove the outliers</a:t>
            </a:r>
          </a:p>
          <a:p>
            <a:pPr marL="457200" indent="-457200"/>
            <a:r>
              <a:rPr lang="en-US" sz="2600" dirty="0">
                <a:solidFill>
                  <a:srgbClr val="FF0000"/>
                </a:solidFill>
                <a:cs typeface="Arial"/>
              </a:rPr>
              <a:t>NOT RECOMMENDED!</a:t>
            </a:r>
          </a:p>
          <a:p>
            <a:pPr marL="457200" indent="-457200"/>
            <a:r>
              <a:rPr lang="en-US" sz="2600" dirty="0">
                <a:cs typeface="Arial"/>
              </a:rPr>
              <a:t>These outliers are still valid data points</a:t>
            </a:r>
          </a:p>
          <a:p>
            <a:pPr marL="908050" lvl="1" indent="-337820">
              <a:buFont typeface="Courier New" panose="05000000000000000000" pitchFamily="2" charset="2"/>
              <a:buChar char="o"/>
            </a:pPr>
            <a:r>
              <a:rPr lang="en-US" sz="2400" dirty="0">
                <a:solidFill>
                  <a:srgbClr val="FFFFFF"/>
                </a:solidFill>
                <a:cs typeface="Arial"/>
              </a:rPr>
              <a:t>Removing these sways model predictions towards all other data points (small bias)</a:t>
            </a: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Red Angry Emoji Face With Frowning Expression For Reaction Icon And Emotion  Graphics, Angry Emoji, Red Face, Icon PNG Transparent Image and Clipart for  Free Download">
            <a:extLst>
              <a:ext uri="{FF2B5EF4-FFF2-40B4-BE49-F238E27FC236}">
                <a16:creationId xmlns:a16="http://schemas.microsoft.com/office/drawing/2014/main" id="{24D8E85E-4BA5-3EC4-EF33-30BB8B52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983" y="4485315"/>
            <a:ext cx="2096219" cy="209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2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EA58F-624A-3F0E-4B3A-F698DF1F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0EB-7613-E6CC-F869-E6AD8B0F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BE51-9F39-4DC8-A874-D554CFCA2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600" b="1" dirty="0">
                <a:solidFill>
                  <a:srgbClr val="FFFFFF"/>
                </a:solidFill>
                <a:cs typeface="Arial"/>
              </a:rPr>
              <a:t>There are 3 ways to deal with outliers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rgbClr val="FFFFFF"/>
                </a:solidFill>
                <a:cs typeface="Arial"/>
              </a:rPr>
              <a:t>2. Investigate why outliers </a:t>
            </a:r>
            <a:r>
              <a:rPr lang="en-US" sz="2600" dirty="0" err="1">
                <a:solidFill>
                  <a:srgbClr val="FFFFFF"/>
                </a:solidFill>
                <a:cs typeface="Arial"/>
              </a:rPr>
              <a:t>occured</a:t>
            </a:r>
            <a:endParaRPr lang="en-US" sz="2600">
              <a:solidFill>
                <a:srgbClr val="FFFFFF"/>
              </a:solidFill>
              <a:cs typeface="Arial"/>
            </a:endParaRPr>
          </a:p>
          <a:p>
            <a:pPr marL="457200" indent="-457200"/>
            <a:r>
              <a:rPr lang="en-US" sz="2600" dirty="0">
                <a:cs typeface="Arial"/>
              </a:rPr>
              <a:t>Only possible when you collected the dataset</a:t>
            </a:r>
          </a:p>
          <a:p>
            <a:pPr marL="457200" indent="-457200"/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987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948F1-82D5-6E7B-4EA4-4B762C3A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622E-C44E-CCBC-4ADB-5324FA0D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 Dealing With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FBD93-2649-5050-57DF-D3FB1FCD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887022"/>
            <a:ext cx="9250066" cy="50024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There are 3 ways to deal with outliers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FFFFFF"/>
                </a:solidFill>
                <a:cs typeface="Arial"/>
              </a:rPr>
              <a:t>3. Perform square root or log transformations</a:t>
            </a:r>
          </a:p>
          <a:p>
            <a:pPr marL="457200" indent="-457200"/>
            <a:r>
              <a:rPr lang="en-US" sz="2200" dirty="0">
                <a:solidFill>
                  <a:srgbClr val="FFFFFF"/>
                </a:solidFill>
                <a:cs typeface="Arial"/>
              </a:rPr>
              <a:t>Reduces the severity of outliers</a:t>
            </a:r>
          </a:p>
          <a:p>
            <a:pPr marL="908050" lvl="1" indent="-457200">
              <a:buFont typeface="Courier New" panose="05000000000000000000" pitchFamily="2" charset="2"/>
              <a:buChar char="o"/>
            </a:pPr>
            <a:r>
              <a:rPr lang="en-US" sz="2200" dirty="0">
                <a:solidFill>
                  <a:srgbClr val="FFFFFF"/>
                </a:solidFill>
                <a:cs typeface="Arial"/>
              </a:rPr>
              <a:t>Ensures further data points change model interpretations with less severity</a:t>
            </a:r>
          </a:p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Picking one over the other depends on how far you can reduce skewness</a:t>
            </a: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E00E0B97-2E05-AAE7-6B7F-A1108ADD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32" y="4699438"/>
            <a:ext cx="4646887" cy="1538453"/>
          </a:xfrm>
          <a:prstGeom prst="rect">
            <a:avLst/>
          </a:prstGeom>
        </p:spPr>
      </p:pic>
      <p:pic>
        <p:nvPicPr>
          <p:cNvPr id="5" name="Picture 4" descr="Normalizing a distribution with a square root transformation">
            <a:extLst>
              <a:ext uri="{FF2B5EF4-FFF2-40B4-BE49-F238E27FC236}">
                <a16:creationId xmlns:a16="http://schemas.microsoft.com/office/drawing/2014/main" id="{E7686189-F469-FC7C-DC4E-DD7316DE1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15" y="4658145"/>
            <a:ext cx="5193422" cy="15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BD0C1-4EED-C7ED-B733-E853A05F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882E-3A10-C9FD-3CC2-FDC66EED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55" y="275970"/>
            <a:ext cx="9151984" cy="619149"/>
          </a:xfrm>
        </p:spPr>
        <p:txBody>
          <a:bodyPr/>
          <a:lstStyle/>
          <a:p>
            <a:r>
              <a:rPr lang="en-US" dirty="0">
                <a:cs typeface="Arial"/>
              </a:rPr>
              <a:t>Data cleaning –  Skewness &amp; Outliers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9950-D678-492A-9DA7-13E4A6020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1386263"/>
            <a:ext cx="9250066" cy="53243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endParaRPr lang="en-US" sz="2600" b="1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Picking one over the other depends on how far you can reduce skewness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cs typeface="Arial"/>
              </a:rPr>
              <a:t>A skewness close to 0 is ideal!</a:t>
            </a:r>
            <a:endParaRPr lang="en-US" sz="2200" b="1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  <a:p>
            <a:pPr marL="0" indent="0" algn="ctr">
              <a:buNone/>
            </a:pPr>
            <a:endParaRPr lang="en-US" sz="2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5" name="Picture 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BC129537-3975-82AD-D13B-43E353FA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06" r="-62" b="-171"/>
          <a:stretch>
            <a:fillRect/>
          </a:stretch>
        </p:blipFill>
        <p:spPr>
          <a:xfrm>
            <a:off x="3530397" y="3810657"/>
            <a:ext cx="5134788" cy="266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3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62E5-B184-0AA7-0A69-56F38324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B622-78DC-DBB1-34F3-ED4981EA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434" y="195958"/>
            <a:ext cx="10125405" cy="61914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Arial"/>
              </a:rPr>
              <a:t>Data cleaning – How do we decide cleaning type?</a:t>
            </a:r>
            <a:endParaRPr lang="en-US" dirty="0">
              <a:solidFill>
                <a:srgbClr val="FFFFFF"/>
              </a:solidFill>
              <a:cs typeface="Arial"/>
            </a:endParaRPr>
          </a:p>
          <a:p>
            <a:endParaRPr lang="en-US" b="1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F7E2-FF3B-8BA7-5099-98D8C492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73" y="822506"/>
            <a:ext cx="9250066" cy="56679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cs typeface="Arial"/>
              </a:rPr>
              <a:t>How data is cleaned is all about </a:t>
            </a:r>
            <a:r>
              <a:rPr lang="en-US" b="1" dirty="0">
                <a:solidFill>
                  <a:srgbClr val="FF0000"/>
                </a:solidFill>
                <a:cs typeface="Arial"/>
              </a:rPr>
              <a:t>context!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cs typeface="Arial"/>
              </a:rPr>
              <a:t>By changing the interpretation of a dataset, its cleaning process changes</a:t>
            </a: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Let's discuss '99999' entries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'entries for average pings to a webserver'</a:t>
            </a: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Invalid as it is a timed-out ping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'average interest gained within a year'</a:t>
            </a: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Can be considered as outliers (higher than all other amounts, still a valid entry)</a:t>
            </a:r>
          </a:p>
          <a:p>
            <a:pPr marL="793750" lvl="1" indent="-33782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Reduces outlier severity whilst allowing it and all other values to contribute to the results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'average interest gained within accounts &lt; 5000 dollars</a:t>
            </a:r>
          </a:p>
          <a:p>
            <a:pPr marL="793750" lvl="1" indent="-342900">
              <a:buFont typeface="Courier New" panose="05000000000000000000" pitchFamily="2" charset="2"/>
              <a:buChar char="o"/>
            </a:pPr>
            <a:r>
              <a:rPr lang="en-US" dirty="0">
                <a:cs typeface="Arial"/>
              </a:rPr>
              <a:t>Can be considered as invalid (no account with 5000 dollars is making $99,999 in interest)</a:t>
            </a:r>
          </a:p>
        </p:txBody>
      </p:sp>
    </p:spTree>
    <p:extLst>
      <p:ext uri="{BB962C8B-B14F-4D97-AF65-F5344CB8AC3E}">
        <p14:creationId xmlns:p14="http://schemas.microsoft.com/office/powerpoint/2010/main" val="411445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DAC3B-BA08-853E-4E80-8560B9B2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C3009-902B-927A-DB2D-F02AAC13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44" y="1437783"/>
            <a:ext cx="7908513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23 June -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7140C-F309-6CB2-1FFF-8345BC501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133" y="4020146"/>
            <a:ext cx="5357600" cy="1160213"/>
          </a:xfrm>
        </p:spPr>
        <p:txBody>
          <a:bodyPr vert="horz" lIns="91440" tIns="0" rIns="91440" bIns="45720" rtlCol="0" anchor="t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“A computer program is said to learn from experience E with respect to some class of tasks T and performance measure P, if its performance at tasks in T, as measured by P, improves with the experience E.”-Tom M. Mitchell </a:t>
            </a:r>
          </a:p>
        </p:txBody>
      </p:sp>
    </p:spTree>
    <p:extLst>
      <p:ext uri="{BB962C8B-B14F-4D97-AF65-F5344CB8AC3E}">
        <p14:creationId xmlns:p14="http://schemas.microsoft.com/office/powerpoint/2010/main" val="3229482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6E19-C8D9-0F4E-08B2-28F62029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7E751-47C0-6B91-7986-22642A25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GB" dirty="0">
                <a:ea typeface="+mn-lt"/>
                <a:cs typeface="+mn-lt"/>
                <a:hlinkClick r:id="rId2"/>
              </a:rPr>
              <a:t>https://www.biostathandbook.com/transformation.html</a:t>
            </a:r>
            <a:endParaRPr lang="en-GB" dirty="0">
              <a:ea typeface="+mn-lt"/>
              <a:cs typeface="+mn-lt"/>
            </a:endParaRPr>
          </a:p>
          <a:p>
            <a:pPr marL="344170" indent="-344170"/>
            <a:r>
              <a:rPr lang="en-GB" dirty="0">
                <a:ea typeface="+mn-lt"/>
                <a:cs typeface="+mn-lt"/>
                <a:hlinkClick r:id="rId3"/>
              </a:rPr>
              <a:t>https://pub.towardsai.net/outlier-detection-and-treatment-9a9f41df0fb2</a:t>
            </a:r>
            <a:endParaRPr lang="en-GB" dirty="0">
              <a:cs typeface="Arial" panose="020B0604020202020204"/>
            </a:endParaRPr>
          </a:p>
          <a:p>
            <a:pPr marL="344170" indent="-344170"/>
            <a:r>
              <a:rPr lang="en-GB" dirty="0">
                <a:ea typeface="+mn-lt"/>
                <a:cs typeface="+mn-lt"/>
                <a:hlinkClick r:id="rId4"/>
              </a:rPr>
              <a:t>https://quantifyinghealth.com/square-root-transformation/</a:t>
            </a:r>
          </a:p>
          <a:p>
            <a:pPr marL="344170" indent="-344170"/>
            <a:endParaRPr lang="en-GB" dirty="0">
              <a:ea typeface="+mn-lt"/>
              <a:cs typeface="+mn-lt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  <a:p>
            <a:pPr marL="344170" indent="-344170"/>
            <a:endParaRPr lang="en-GB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81656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E64B6-CF8D-F8D1-ECA2-0318E721C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941702-6E9E-E204-8C23-6FAD16BB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Next…..</a:t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179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34C1B4-DF7C-BCF8-D45D-7742E7FAA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D1A5D9-C7F8-D9D6-DAFD-33B57B7E9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C2347-C7E4-2085-A051-E68C5C373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F724B-A463-BA35-B69E-9C78E768F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829A4-F748-AF4D-0640-F369A440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06CA07-B688-51C3-E4B5-0A91E292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2D2FE-47C5-BDC8-B556-EC6E216D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429" y="1568446"/>
            <a:ext cx="5508837" cy="302536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Infidelity Predictor 3000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A395E-6D48-D18F-47CF-B3C558D2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9782" y="5657222"/>
            <a:ext cx="7400781" cy="923030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“A What?" – Tyler S</a:t>
            </a:r>
            <a:endParaRPr lang="en-US" sz="2400" dirty="0">
              <a:solidFill>
                <a:srgbClr val="FFFFFF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7B715-E382-B92A-E901-80871C62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405F0A4-D39A-B32B-692C-9D898F37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14" y="1701447"/>
            <a:ext cx="2665875" cy="263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Disturbed - Indestructible [Official Music Video] 4">
            <a:hlinkClick r:id="" action="ppaction://media"/>
            <a:extLst>
              <a:ext uri="{FF2B5EF4-FFF2-40B4-BE49-F238E27FC236}">
                <a16:creationId xmlns:a16="http://schemas.microsoft.com/office/drawing/2014/main" id="{24FC3003-2CFE-3E37-F45F-99F2272D139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200" end="240674"/>
                  <p14:fade in="2000" out="1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216211" y="5569429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8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14:flythrough/>
        <p:sndAc>
          <p:stSnd>
            <p:snd r:embed="rId4" name="click.wav"/>
          </p:stSnd>
        </p:sndAc>
      </p:transition>
    </mc:Choice>
    <mc:Fallback>
      <p:transition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A214B8-F12E-41AF-119B-D626EC3A3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4"/>
          <a:stretch>
            <a:fillRect/>
          </a:stretch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857F5-10C9-5CD6-8012-DE0F131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What?</a:t>
            </a:r>
            <a:endParaRPr lang="en-AU" dirty="0">
              <a:cs typeface="Arial" panose="020B060402020202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46E2-FB9E-0DAB-A9D9-9F761884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dirty="0"/>
              <a:t>Its time to put Machine Learning to its place: Time to predict infidelity using a built-in data set!</a:t>
            </a:r>
          </a:p>
          <a:p>
            <a:pPr marL="344170" indent="-344170"/>
            <a:r>
              <a:rPr lang="en-US" dirty="0">
                <a:cs typeface="Arial" panose="020B0604020202020204"/>
              </a:rPr>
              <a:t>In this mini-project we will be using 3 Machine Learning Models to train and predict</a:t>
            </a:r>
            <a:r>
              <a:rPr lang="en-US" b="1" dirty="0">
                <a:cs typeface="Arial" panose="020B0604020202020204"/>
              </a:rPr>
              <a:t> </a:t>
            </a:r>
            <a:r>
              <a:rPr lang="en-US" sz="2800" b="1" dirty="0">
                <a:cs typeface="Arial" panose="020B0604020202020204"/>
              </a:rPr>
              <a:t>your</a:t>
            </a:r>
            <a:r>
              <a:rPr lang="en-US" b="1" dirty="0">
                <a:cs typeface="Arial" panose="020B0604020202020204"/>
              </a:rPr>
              <a:t> </a:t>
            </a:r>
            <a:r>
              <a:rPr lang="en-US" dirty="0">
                <a:cs typeface="Arial" panose="020B0604020202020204"/>
              </a:rPr>
              <a:t>chance of an infidelity!</a:t>
            </a:r>
          </a:p>
          <a:p>
            <a:pPr marL="344170" indent="-344170"/>
            <a:r>
              <a:rPr lang="en-US" dirty="0">
                <a:cs typeface="Arial" panose="020B0604020202020204"/>
              </a:rPr>
              <a:t>Firstly, We will go through the Theory of how it works, and ill hand out digital copies for instructions on how to make this predictor.</a:t>
            </a:r>
            <a:endParaRPr lang="en-AU" dirty="0">
              <a:cs typeface="Arial" panose="020B0604020202020204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A9782D4-FE36-2DA1-05EB-6883D6630F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3630" y="5817576"/>
            <a:ext cx="4378569" cy="43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49031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C56D9-C27D-109A-C5BC-2BB4B2BB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4FEB-E1E1-27A2-3ADB-C08BF5FA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How??</a:t>
            </a:r>
            <a:endParaRPr lang="en-AU" dirty="0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0EC2-A338-6433-4FE3-0248BFE3C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768056"/>
            <a:ext cx="7796540" cy="2082976"/>
          </a:xfrm>
        </p:spPr>
        <p:txBody>
          <a:bodyPr/>
          <a:lstStyle/>
          <a:p>
            <a:pPr marL="344170" indent="-344170"/>
            <a:r>
              <a:rPr lang="en-US" dirty="0"/>
              <a:t>In this project, we will be utilizing 3 Machine Learning Models,  LASSO, Bagging Trees and Classification Trees.</a:t>
            </a:r>
          </a:p>
          <a:p>
            <a:pPr marL="344170" indent="-344170"/>
            <a:r>
              <a:rPr lang="en-US" dirty="0"/>
              <a:t>Using these Models, we will first train them with a subsection of the model, followed by tuning them for use. 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EB5AA4A-9E17-3104-70B8-BF4DE91980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3630" y="5817576"/>
            <a:ext cx="4378569" cy="43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6" name="Picture 5" descr="A group of yellow dragons with horns&#10;&#10;AI-generated content may be incorrect.">
            <a:extLst>
              <a:ext uri="{FF2B5EF4-FFF2-40B4-BE49-F238E27FC236}">
                <a16:creationId xmlns:a16="http://schemas.microsoft.com/office/drawing/2014/main" id="{398BDD36-87E6-02C3-7EC6-EEE3CD50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5" r="25080"/>
          <a:stretch>
            <a:fillRect/>
          </a:stretch>
        </p:blipFill>
        <p:spPr>
          <a:xfrm>
            <a:off x="4181653" y="3851032"/>
            <a:ext cx="3828694" cy="264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9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961B4-C61E-9489-42E3-5CB4FAB38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Logistic LASSO Regression – An overview. </a:t>
            </a:r>
            <a:endParaRPr lang="en-AU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6EFD-CFB3-611C-83D3-30C18D78E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739" y="2052116"/>
            <a:ext cx="4901548" cy="399782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This Model utilizes Logistic Regression -  A form of modelling in which is strictly predicts a Binary Outcome based off 1 or more independent variables.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LASSO , or Least Absolute Shrinkage and Selection Operator, is a more regularized version of Logistic Regression, as it shrinks or drop variables entirely when predicting a binary answer based on how relevant they are to the prediction.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Perfect for reducing data noises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Common Uses : Credit Card Fraud, Telecom Fraud</a:t>
            </a:r>
            <a:endParaRPr lang="en-AU" sz="17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a line graph&#10;&#10;AI-generated content may be incorrect.">
            <a:extLst>
              <a:ext uri="{FF2B5EF4-FFF2-40B4-BE49-F238E27FC236}">
                <a16:creationId xmlns:a16="http://schemas.microsoft.com/office/drawing/2014/main" id="{4DB3BB45-7997-FEF6-B016-41C37011D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8" r="39781" b="-3"/>
          <a:stretch>
            <a:fillRect/>
          </a:stretch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233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3" name="laser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058192-A47A-296D-A86D-AFC4422B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8" name="Rectangle 3107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10" name="Picture 3109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12" name="Picture 3111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14" name="Rectangle 3113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Rectangle 3115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3CAF-E36F-0FA3-9FDF-5C94BDCE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Bagging Trees– An overview.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7AE9-85BB-5685-6C75-237200358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Bagging = Bootstrap Aggregating</a:t>
            </a:r>
          </a:p>
          <a:p>
            <a:pPr>
              <a:lnSpc>
                <a:spcPct val="110000"/>
              </a:lnSpc>
            </a:pPr>
            <a:r>
              <a:rPr lang="en-AU" sz="1500" dirty="0"/>
              <a:t>First, repeatedly draw Bootstrap Samples, or mini datasets, from the original sample, </a:t>
            </a:r>
          </a:p>
          <a:p>
            <a:pPr>
              <a:lnSpc>
                <a:spcPct val="110000"/>
              </a:lnSpc>
            </a:pPr>
            <a:r>
              <a:rPr lang="en-AU" sz="1500" dirty="0"/>
              <a:t>Then, create multiple decision trees per bootstrap, </a:t>
            </a:r>
          </a:p>
          <a:p>
            <a:pPr lvl="1">
              <a:lnSpc>
                <a:spcPct val="110000"/>
              </a:lnSpc>
            </a:pPr>
            <a:r>
              <a:rPr lang="en-AU" sz="1500" dirty="0"/>
              <a:t>In our case, one boot strap may say (children is a key factor)</a:t>
            </a:r>
          </a:p>
          <a:p>
            <a:pPr>
              <a:lnSpc>
                <a:spcPct val="110000"/>
              </a:lnSpc>
            </a:pPr>
            <a:r>
              <a:rPr lang="en-AU" sz="1500" dirty="0"/>
              <a:t>Finally, each bootstrap, in our context, will be aggregated to see which category is a key factor in prediction. </a:t>
            </a:r>
          </a:p>
        </p:txBody>
      </p:sp>
      <p:pic>
        <p:nvPicPr>
          <p:cNvPr id="3074" name="Picture 2" descr="Bagging vs Boosting in Machine Learning | GeeksforGeeks">
            <a:extLst>
              <a:ext uri="{FF2B5EF4-FFF2-40B4-BE49-F238E27FC236}">
                <a16:creationId xmlns:a16="http://schemas.microsoft.com/office/drawing/2014/main" id="{99E69065-0218-9A03-EC17-3C7AFB6A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1768" y="2300853"/>
            <a:ext cx="3994617" cy="2256957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0" name="Rectangle 3119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99BC6B-FFC8-2BAE-A804-334A4D9AB228}"/>
              </a:ext>
            </a:extLst>
          </p:cNvPr>
          <p:cNvSpPr txBox="1">
            <a:spLocks/>
          </p:cNvSpPr>
          <p:nvPr/>
        </p:nvSpPr>
        <p:spPr>
          <a:xfrm>
            <a:off x="6677668" y="4753461"/>
            <a:ext cx="3969505" cy="2101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500" dirty="0"/>
              <a:t>Good to prevent Overfitting (Model attempting to memorise instead of learning)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Used in Fraud Detection as well</a:t>
            </a:r>
            <a:endParaRPr lang="en-AU" sz="1500" dirty="0"/>
          </a:p>
        </p:txBody>
      </p:sp>
    </p:spTree>
    <p:extLst>
      <p:ext uri="{BB962C8B-B14F-4D97-AF65-F5344CB8AC3E}">
        <p14:creationId xmlns:p14="http://schemas.microsoft.com/office/powerpoint/2010/main" val="2393901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  <p:sndAc>
          <p:stSnd>
            <p:snd r:embed="rId3" name="coin.wav"/>
          </p:stSnd>
        </p:sndAc>
      </p:transition>
    </mc:Choice>
    <mc:Fallback>
      <p:transition spd="slow">
        <p:fade/>
        <p:sndAc>
          <p:stSnd>
            <p:snd r:embed="rId3" name="coin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056BA-0B2E-1104-2A17-5D23D675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263FE6B-8848-4805-96C9-3FDCF114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E6CF333B-4174-4678-85A3-E9A39210B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7468721-387C-4B4F-ABE2-4DDCF557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9B1DF7-59DE-4C05-BD47-508CD6F7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FDF398C-BB71-462E-9401-762E65FC9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A0CA51E-AC86-4196-BD4C-3B7E5355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F2FC3-90E9-E555-8801-0A7A2CF7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Classification Trees– An overview. </a:t>
            </a:r>
            <a:endParaRPr lang="en-AU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8707-DC04-BD54-AF4A-A53ACA38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Also known as a CART (not carti), it’s a Classification And Regression Tree.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This Model Splits decisions based off categories until the final nodes, known as leaves.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The quirk about CART is that it cleans up by itself when it splits, ensuring that each node is sorted cleanly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Perk: Easily Explainable how it got its predictions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Uses: medical Diagnosis &amp; credit scoring. </a:t>
            </a:r>
            <a:endParaRPr lang="en-AU" sz="1500" dirty="0"/>
          </a:p>
        </p:txBody>
      </p:sp>
      <p:pic>
        <p:nvPicPr>
          <p:cNvPr id="5" name="Picture 4" descr="A black and white poster with red text&#10;&#10;AI-generated content may be incorrect.">
            <a:extLst>
              <a:ext uri="{FF2B5EF4-FFF2-40B4-BE49-F238E27FC236}">
                <a16:creationId xmlns:a16="http://schemas.microsoft.com/office/drawing/2014/main" id="{CB98E941-8AD1-7B6F-CE7D-E5E1BC09E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251" y="584341"/>
            <a:ext cx="1849134" cy="182024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19685B3-0EFE-BF3E-75C2-A1E2AA0ED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10089" y="1515527"/>
            <a:ext cx="1179349" cy="117934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1D5AC4-B443-083F-70A3-C2D4B3D2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2951" y="3572296"/>
            <a:ext cx="4911128" cy="2455564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E64D4F9-6CAF-4547-AEAC-A71FC4A8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66F5A0D4-8D17-80D3-9CD3-158654A0DC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36764" y="5499653"/>
            <a:ext cx="864586" cy="86458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239274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9AC5C-A16A-BB52-7469-13CE3E07A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Project Time </a:t>
            </a:r>
          </a:p>
        </p:txBody>
      </p:sp>
      <p:pic>
        <p:nvPicPr>
          <p:cNvPr id="4" name="Picture 3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60E456C-51AE-313E-B0E4-8A55ABAA9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47" y="780672"/>
            <a:ext cx="5297322" cy="529732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2DDAB-FA60-CF8E-0591-25F23A2DC7B2}"/>
              </a:ext>
            </a:extLst>
          </p:cNvPr>
          <p:cNvSpPr txBox="1"/>
          <p:nvPr/>
        </p:nvSpPr>
        <p:spPr>
          <a:xfrm>
            <a:off x="5893881" y="6173064"/>
            <a:ext cx="5231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https://github.com/HalcyonEcho/Workshops</a:t>
            </a:r>
          </a:p>
        </p:txBody>
      </p:sp>
    </p:spTree>
    <p:extLst>
      <p:ext uri="{BB962C8B-B14F-4D97-AF65-F5344CB8AC3E}">
        <p14:creationId xmlns:p14="http://schemas.microsoft.com/office/powerpoint/2010/main" val="394062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  <p:sndAc>
          <p:stSnd>
            <p:snd r:embed="rId2" name="breeze.wav"/>
          </p:stSnd>
        </p:sndAc>
      </p:transition>
    </mc:Choice>
    <mc:Fallback>
      <p:transition spd="slow">
        <p:fade/>
        <p:sndAc>
          <p:stSnd>
            <p:snd r:embed="rId2" name="breez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1A61-ED4E-0A33-036F-7BF1DC82D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02A7-6F1F-F3BF-F79D-E07ADCF5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E9956-1898-BDD5-8B3C-A34698B1F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83026"/>
            <a:ext cx="7796540" cy="4366918"/>
          </a:xfrm>
        </p:spPr>
        <p:txBody>
          <a:bodyPr/>
          <a:lstStyle/>
          <a:p>
            <a:r>
              <a:rPr lang="en-US" b="1" dirty="0"/>
              <a:t>LASSO (Very Technical) - </a:t>
            </a:r>
            <a:r>
              <a:rPr lang="en-US" b="1" dirty="0">
                <a:hlinkClick r:id="rId2"/>
              </a:rPr>
              <a:t>https://pmc.ncbi.nlm.nih.gov/articles/PMC5769953/#:~:text=much%20attention%20,LASSO%20is%20known</a:t>
            </a:r>
            <a:endParaRPr lang="en-US" b="1" dirty="0"/>
          </a:p>
          <a:p>
            <a:r>
              <a:rPr lang="en-US" b="1" dirty="0"/>
              <a:t>Bagging - </a:t>
            </a:r>
            <a:r>
              <a:rPr lang="en-US" b="1" dirty="0">
                <a:hlinkClick r:id="rId3"/>
              </a:rPr>
              <a:t>https://bradleyboehmke.github.io/HOML/bagging.html</a:t>
            </a:r>
            <a:endParaRPr lang="en-US" b="1" dirty="0"/>
          </a:p>
          <a:p>
            <a:r>
              <a:rPr lang="en-US" b="1" dirty="0"/>
              <a:t>Classification – </a:t>
            </a:r>
            <a:r>
              <a:rPr lang="en-US" b="1" dirty="0">
                <a:hlinkClick r:id="rId4"/>
              </a:rPr>
              <a:t>https://fderyckel.github.io/machinelearningwithr/trees-and-classification.html</a:t>
            </a:r>
            <a:endParaRPr lang="en-US" b="1" dirty="0"/>
          </a:p>
          <a:p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93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F82B2-0BC7-BED6-A4BD-E08A884C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Acknowledgement of Country</a:t>
            </a:r>
            <a:br>
              <a:rPr lang="en-US" sz="2100"/>
            </a:br>
            <a:endParaRPr lang="en-US" sz="21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6972E-F571-BB1B-B61E-39309FC9C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69803" y="2052116"/>
            <a:ext cx="3317493" cy="39978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I’d like to begin by acknowledging the Traditional Owners of the land on which we meet today. I would also like to pay my respects to Elders past and present.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1026" name="Picture 2" descr="Acknowledgement Of Country Picture">
            <a:extLst>
              <a:ext uri="{FF2B5EF4-FFF2-40B4-BE49-F238E27FC236}">
                <a16:creationId xmlns:a16="http://schemas.microsoft.com/office/drawing/2014/main" id="{EB2A4BC6-EA30-72AD-E8C7-0D17C0C9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766" y="1876852"/>
            <a:ext cx="4651619" cy="3104958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86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36BD1EC1-9B29-343A-9506-4B39AAD38939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596347" y="4790661"/>
            <a:ext cx="11178209" cy="868017"/>
          </a:xfrm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800">
                <a:solidFill>
                  <a:srgbClr val="FFFFCC"/>
                </a:solidFill>
                <a:latin typeface="Arial"/>
              </a:rPr>
              <a:t>“I think the automation of vision is a much bigger deal than the invention of perspective.”</a:t>
            </a:r>
            <a:br>
              <a:rPr kumimoji="1" lang="en-US" altLang="en-US" sz="1800">
                <a:solidFill>
                  <a:srgbClr val="FFFFCC"/>
                </a:solidFill>
                <a:latin typeface="Arial"/>
              </a:rPr>
            </a:br>
            <a:r>
              <a:rPr kumimoji="1" lang="en-US" altLang="en-US" sz="1800">
                <a:solidFill>
                  <a:srgbClr val="FFFFCC"/>
                </a:solidFill>
                <a:latin typeface="Arial"/>
              </a:rPr>
              <a:t>— Trevor Paglen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8C124B3B-119D-9485-BC29-278E5716C2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34290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27 June - Machine Vision</a:t>
            </a:r>
            <a:endParaRPr lang="en-AU" altLang="en-US"/>
          </a:p>
        </p:txBody>
      </p:sp>
      <p:pic>
        <p:nvPicPr>
          <p:cNvPr id="5" name="Picture 4" descr="A yellow and orange letter t&#10;&#10;AI-generated content may be incorrect.">
            <a:extLst>
              <a:ext uri="{FF2B5EF4-FFF2-40B4-BE49-F238E27FC236}">
                <a16:creationId xmlns:a16="http://schemas.microsoft.com/office/drawing/2014/main" id="{73B868D2-3538-44C2-FE38-9E1BD731C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31" y="1199322"/>
            <a:ext cx="2225537" cy="2225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CBD91E8B-7663-B61D-B025-DFAA9EA8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609600"/>
            <a:ext cx="8763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AU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974B1A6-23DB-B2DC-6148-D9528FEB6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609600"/>
            <a:ext cx="9172575" cy="381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kumimoji="1" lang="en-US" altLang="en-US" sz="2400">
              <a:solidFill>
                <a:srgbClr val="FFFF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32" name="Rectangle 12">
            <a:extLst>
              <a:ext uri="{FF2B5EF4-FFF2-40B4-BE49-F238E27FC236}">
                <a16:creationId xmlns:a16="http://schemas.microsoft.com/office/drawing/2014/main" id="{53C4F4FE-B2E6-E140-5D4A-727E65AF91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838200"/>
            <a:ext cx="7772400" cy="838200"/>
          </a:xfrm>
          <a:noFill/>
          <a:ln/>
        </p:spPr>
        <p:txBody>
          <a:bodyPr/>
          <a:lstStyle/>
          <a:p>
            <a:r>
              <a:rPr lang="en-AU" altLang="en-US" dirty="0"/>
              <a:t>Overview</a:t>
            </a:r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80E20D07-6824-4586-A455-6D35C0186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8229600" cy="4572000"/>
          </a:xfrm>
          <a:noFill/>
          <a:ln/>
        </p:spPr>
        <p:txBody>
          <a:bodyPr/>
          <a:lstStyle/>
          <a:p>
            <a:pPr marL="0" indent="0">
              <a:spcAft>
                <a:spcPct val="40000"/>
              </a:spcAft>
              <a:buNone/>
            </a:pPr>
            <a:r>
              <a:rPr lang="en-AU" altLang="en-US"/>
              <a:t>Test</a:t>
            </a:r>
          </a:p>
          <a:p>
            <a:pPr marL="0" indent="0">
              <a:spcAft>
                <a:spcPct val="40000"/>
              </a:spcAft>
              <a:buNone/>
            </a:pPr>
            <a:r>
              <a:rPr lang="en-AU" altLang="en-US"/>
              <a:t>Test</a:t>
            </a:r>
          </a:p>
          <a:p>
            <a:pPr marL="0" indent="0">
              <a:spcAft>
                <a:spcPct val="40000"/>
              </a:spcAft>
              <a:buNone/>
            </a:pPr>
            <a:r>
              <a:rPr lang="en-AU" altLang="en-US"/>
              <a:t>Test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354E-3DCF-228D-E66D-0F1C9DB1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257B-203B-4D7C-A648-EB063A9D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64773-8AC1-663C-EA4C-14ACE72E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1" dirty="0"/>
              <a:t>Machine Vision - </a:t>
            </a:r>
            <a:r>
              <a:rPr lang="en-US" sz="1400" b="1" dirty="0">
                <a:hlinkClick r:id="rId2"/>
              </a:rPr>
              <a:t>https://www.artspace.com/magazine/interviews_features/qa/qa-trevor-paglen-on-how-machine-made-images-are-asserting-power-over-society-54992</a:t>
            </a:r>
            <a:endParaRPr lang="en-US" sz="1400" b="1" dirty="0"/>
          </a:p>
          <a:p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53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450FC-AA1B-248A-3B2D-D38F6538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6000"/>
              <a:t>Session Content</a:t>
            </a:r>
            <a:endParaRPr lang="en-AU" sz="6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20FEAF-689A-1BCE-A51C-A1419FA03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823583"/>
              </p:ext>
            </p:extLst>
          </p:nvPr>
        </p:nvGraphicFramePr>
        <p:xfrm>
          <a:off x="2611807" y="2367883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94635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10">
        <p15:prstTrans prst="crush"/>
        <p:sndAc>
          <p:stSnd>
            <p:snd r:embed="rId2" name="cashreg.wav"/>
          </p:stSnd>
        </p:sndAc>
      </p:transition>
    </mc:Choice>
    <mc:Fallback xmlns="">
      <p:transition>
        <p:fade/>
        <p:sndAc>
          <p:stSnd>
            <p:snd r:embed="rId10" name="cashreg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A07E9-4BB1-0729-E924-1E08092DD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284" y="487443"/>
            <a:ext cx="8513100" cy="5117852"/>
          </a:xfrm>
        </p:spPr>
        <p:txBody>
          <a:bodyPr anchor="ctr">
            <a:normAutofit/>
          </a:bodyPr>
          <a:lstStyle/>
          <a:p>
            <a:pPr algn="l"/>
            <a:r>
              <a:rPr lang="en-US" sz="8800" dirty="0"/>
              <a:t>RStudio Overview</a:t>
            </a:r>
            <a:endParaRPr lang="en-AU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2239D-5596-972A-55F4-3F4C2082D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661" y="5657222"/>
            <a:ext cx="7400781" cy="923030"/>
          </a:xfrm>
        </p:spPr>
        <p:txBody>
          <a:bodyPr anchor="b">
            <a:norm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“The Lebron James of R IDEs” - Unknown</a:t>
            </a:r>
            <a:endParaRPr lang="en-A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pic>
        <p:nvPicPr>
          <p:cNvPr id="5122" name="Picture 2" descr="Installing R and RStudio">
            <a:extLst>
              <a:ext uri="{FF2B5EF4-FFF2-40B4-BE49-F238E27FC236}">
                <a16:creationId xmlns:a16="http://schemas.microsoft.com/office/drawing/2014/main" id="{860C6D57-9904-3443-9199-7E1FED5C8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17" y="1610138"/>
            <a:ext cx="2966425" cy="29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9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  <p:sndAc>
          <p:stSnd>
            <p:snd r:embed="rId2" name="push.wav"/>
          </p:stSnd>
        </p:sndAc>
      </p:transition>
    </mc:Choice>
    <mc:Fallback xmlns="">
      <p:transition spd="slow">
        <p:fade/>
        <p:sndAc>
          <p:stSnd>
            <p:snd r:embed="rId6" name="pu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2DCAD-8C6E-72DF-0D2F-24E4BBBC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636431"/>
          </a:xfrm>
        </p:spPr>
        <p:txBody>
          <a:bodyPr>
            <a:normAutofit/>
          </a:bodyPr>
          <a:lstStyle/>
          <a:p>
            <a:pPr algn="l"/>
            <a:r>
              <a:rPr lang="en-US"/>
              <a:t>What is RStudio ?</a:t>
            </a:r>
            <a:endParaRPr lang="en-AU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19DC2F0-DE4B-A28A-BB63-50BD5A24E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148897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An Integrated Development Environment (IDE) mainly for R and Python</a:t>
            </a:r>
          </a:p>
          <a:p>
            <a:r>
              <a:rPr lang="en-US" sz="1600"/>
              <a:t>Used Mainly in </a:t>
            </a:r>
            <a:r>
              <a:rPr lang="en-US" sz="1600" b="1"/>
              <a:t>Data Science </a:t>
            </a:r>
            <a:r>
              <a:rPr lang="en-US" sz="1600"/>
              <a:t>and </a:t>
            </a:r>
            <a:r>
              <a:rPr lang="en-US" sz="1600" b="1"/>
              <a:t>Machine Learning</a:t>
            </a:r>
            <a:r>
              <a:rPr lang="en-US" sz="1600"/>
              <a:t>.</a:t>
            </a:r>
          </a:p>
          <a:p>
            <a:r>
              <a:rPr lang="en-US" sz="1600"/>
              <a:t>Features code execution and plotting.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131F7B-33DF-9B62-0488-02B555E19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61" y="2348779"/>
            <a:ext cx="4216835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14:ferris dir="r"/>
        <p:sndAc>
          <p:stSnd>
            <p:snd r:embed="rId2" name="camera.wav"/>
          </p:stSnd>
        </p:sndAc>
      </p:transition>
    </mc:Choice>
    <mc:Fallback xmlns="">
      <p:transition>
        <p:fade/>
        <p:sndAc>
          <p:stSnd>
            <p:snd r:embed="rId7" name="camera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BC41B-116C-0EB0-BF59-1BF0C0F1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Installing ✨RStudio ✨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86BD-81E3-C980-F6DC-982E6F219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396710"/>
            <a:ext cx="3969505" cy="2973287"/>
          </a:xfrm>
        </p:spPr>
        <p:txBody>
          <a:bodyPr>
            <a:normAutofit/>
          </a:bodyPr>
          <a:lstStyle/>
          <a:p>
            <a:r>
              <a:rPr lang="en-AU" sz="1800" dirty="0"/>
              <a:t>Using : </a:t>
            </a:r>
            <a:r>
              <a:rPr lang="en-AU" sz="1800" dirty="0">
                <a:hlinkClick r:id="rId8"/>
              </a:rPr>
              <a:t>https://posit.co/downloads/</a:t>
            </a:r>
            <a:endParaRPr lang="en-AU" sz="1800" dirty="0"/>
          </a:p>
          <a:p>
            <a:r>
              <a:rPr lang="en-AU" sz="1800" dirty="0"/>
              <a:t>Install RStudio </a:t>
            </a:r>
          </a:p>
          <a:p>
            <a:r>
              <a:rPr lang="en-AU" sz="1800" dirty="0"/>
              <a:t>Remember to install R as well at </a:t>
            </a:r>
            <a:r>
              <a:rPr lang="en-AU" sz="1800" dirty="0">
                <a:hlinkClick r:id="rId9"/>
              </a:rPr>
              <a:t>https://cran.r-project.org/bin/windows/base/</a:t>
            </a:r>
            <a:endParaRPr lang="en-AU" sz="1800" dirty="0"/>
          </a:p>
        </p:txBody>
      </p:sp>
      <p:pic>
        <p:nvPicPr>
          <p:cNvPr id="4" name="teto-kasane">
            <a:hlinkClick r:id="" action="ppaction://media"/>
            <a:extLst>
              <a:ext uri="{FF2B5EF4-FFF2-40B4-BE49-F238E27FC236}">
                <a16:creationId xmlns:a16="http://schemas.microsoft.com/office/drawing/2014/main" id="{E7D5ABEB-4F75-3F55-671E-CAD2BAF81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4933" y="2396711"/>
            <a:ext cx="4776367" cy="297328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  <p:sndAc>
          <p:stSnd>
            <p:snd r:embed="rId4" name="coin.wav"/>
          </p:stSnd>
        </p:sndAc>
      </p:transition>
    </mc:Choice>
    <mc:Fallback xmlns="">
      <p:transition spd="slow">
        <p:fade/>
        <p:sndAc>
          <p:stSnd>
            <p:snd r:embed="rId11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5635-9613-8F8F-8DD3-99B99F62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644" y="211251"/>
            <a:ext cx="7958331" cy="1077229"/>
          </a:xfrm>
        </p:spPr>
        <p:txBody>
          <a:bodyPr/>
          <a:lstStyle/>
          <a:p>
            <a:pPr algn="ctr"/>
            <a:r>
              <a:rPr lang="en-US" dirty="0"/>
              <a:t>R Studio Continued…</a:t>
            </a:r>
            <a:endParaRPr lang="en-AU" dirty="0"/>
          </a:p>
        </p:txBody>
      </p:sp>
      <p:pic>
        <p:nvPicPr>
          <p:cNvPr id="7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AAC29A-4364-09D1-0A50-6DDFD7D82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39" y="1288480"/>
            <a:ext cx="6559539" cy="5247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E83D08-1C40-77D9-9C92-98925289ED84}"/>
              </a:ext>
            </a:extLst>
          </p:cNvPr>
          <p:cNvCxnSpPr>
            <a:cxnSpLocks/>
          </p:cNvCxnSpPr>
          <p:nvPr/>
        </p:nvCxnSpPr>
        <p:spPr>
          <a:xfrm>
            <a:off x="1371600" y="1885285"/>
            <a:ext cx="1920240" cy="9798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4E0BC7-2DCE-2BD7-6104-5E0E92212FD3}"/>
              </a:ext>
            </a:extLst>
          </p:cNvPr>
          <p:cNvSpPr txBox="1"/>
          <p:nvPr/>
        </p:nvSpPr>
        <p:spPr>
          <a:xfrm>
            <a:off x="203200" y="1399572"/>
            <a:ext cx="18389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Code Editor</a:t>
            </a:r>
            <a:endParaRPr lang="en-A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2E4C79-D431-A902-ED0B-F1FC399F7346}"/>
              </a:ext>
            </a:extLst>
          </p:cNvPr>
          <p:cNvCxnSpPr>
            <a:cxnSpLocks/>
          </p:cNvCxnSpPr>
          <p:nvPr/>
        </p:nvCxnSpPr>
        <p:spPr>
          <a:xfrm flipV="1">
            <a:off x="1656080" y="5868141"/>
            <a:ext cx="1635760" cy="4005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0E26B4-28F1-F617-2057-16DE8DB2527B}"/>
              </a:ext>
            </a:extLst>
          </p:cNvPr>
          <p:cNvSpPr txBox="1"/>
          <p:nvPr/>
        </p:nvSpPr>
        <p:spPr>
          <a:xfrm>
            <a:off x="83191" y="5591142"/>
            <a:ext cx="183896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 Console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F72F88-B497-BCB4-B58D-30FC88DFE3C1}"/>
              </a:ext>
            </a:extLst>
          </p:cNvPr>
          <p:cNvSpPr txBox="1"/>
          <p:nvPr/>
        </p:nvSpPr>
        <p:spPr>
          <a:xfrm>
            <a:off x="9601888" y="1564982"/>
            <a:ext cx="183896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Variables, history</a:t>
            </a:r>
            <a:endParaRPr lang="en-A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57F7DD-5E7E-F942-D236-CA1124605235}"/>
              </a:ext>
            </a:extLst>
          </p:cNvPr>
          <p:cNvCxnSpPr>
            <a:cxnSpLocks/>
          </p:cNvCxnSpPr>
          <p:nvPr/>
        </p:nvCxnSpPr>
        <p:spPr>
          <a:xfrm flipH="1">
            <a:off x="8356944" y="2332324"/>
            <a:ext cx="1765281" cy="8274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A3948D-8B98-C241-C7E7-4879D1DA9481}"/>
              </a:ext>
            </a:extLst>
          </p:cNvPr>
          <p:cNvSpPr txBox="1"/>
          <p:nvPr/>
        </p:nvSpPr>
        <p:spPr>
          <a:xfrm>
            <a:off x="10156057" y="4518091"/>
            <a:ext cx="1838960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File Explorer, Plots, Packages, </a:t>
            </a:r>
            <a:r>
              <a:rPr lang="en-US" dirty="0" err="1"/>
              <a:t>etc</a:t>
            </a:r>
            <a:endParaRPr lang="en-AU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DB87FA-33E5-8D04-7C59-EC139DD4DE16}"/>
              </a:ext>
            </a:extLst>
          </p:cNvPr>
          <p:cNvCxnSpPr>
            <a:cxnSpLocks/>
          </p:cNvCxnSpPr>
          <p:nvPr/>
        </p:nvCxnSpPr>
        <p:spPr>
          <a:xfrm flipH="1">
            <a:off x="8534074" y="5591142"/>
            <a:ext cx="2124454" cy="4054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36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  <p:sndAc>
          <p:stSnd>
            <p:snd r:embed="rId2" name="voltage.wav"/>
          </p:stSnd>
        </p:sndAc>
      </p:transition>
    </mc:Choice>
    <mc:Fallback xmlns="">
      <p:transition spd="slow">
        <p:fade/>
        <p:sndAc>
          <p:stSnd>
            <p:snd r:embed="rId4" name="voltage.wav"/>
          </p:stSnd>
        </p:sndAc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CC"/>
      </a:lt1>
      <a:dk2>
        <a:srgbClr val="255242"/>
      </a:dk2>
      <a:lt2>
        <a:srgbClr val="DDDDDD"/>
      </a:lt2>
      <a:accent1>
        <a:srgbClr val="009966"/>
      </a:accent1>
      <a:accent2>
        <a:srgbClr val="800000"/>
      </a:accent2>
      <a:accent3>
        <a:srgbClr val="ACB3B0"/>
      </a:accent3>
      <a:accent4>
        <a:srgbClr val="DADAAE"/>
      </a:accent4>
      <a:accent5>
        <a:srgbClr val="AACAB8"/>
      </a:accent5>
      <a:accent6>
        <a:srgbClr val="730000"/>
      </a:accent6>
      <a:hlink>
        <a:srgbClr val="3366CC"/>
      </a:hlink>
      <a:folHlink>
        <a:srgbClr val="00808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AU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AU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CC"/>
        </a:lt1>
        <a:dk2>
          <a:srgbClr val="255242"/>
        </a:dk2>
        <a:lt2>
          <a:srgbClr val="DDDDDD"/>
        </a:lt2>
        <a:accent1>
          <a:srgbClr val="009966"/>
        </a:accent1>
        <a:accent2>
          <a:srgbClr val="800000"/>
        </a:accent2>
        <a:accent3>
          <a:srgbClr val="ACB3B0"/>
        </a:accent3>
        <a:accent4>
          <a:srgbClr val="DADAAE"/>
        </a:accent4>
        <a:accent5>
          <a:srgbClr val="AACAB8"/>
        </a:accent5>
        <a:accent6>
          <a:srgbClr val="730000"/>
        </a:accent6>
        <a:hlink>
          <a:srgbClr val="3366CC"/>
        </a:hlink>
        <a:folHlink>
          <a:srgbClr val="0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3300"/>
        </a:dk1>
        <a:lt1>
          <a:srgbClr val="A8C2B5"/>
        </a:lt1>
        <a:dk2>
          <a:srgbClr val="868686"/>
        </a:dk2>
        <a:lt2>
          <a:srgbClr val="2A5B49"/>
        </a:lt2>
        <a:accent1>
          <a:srgbClr val="00CC99"/>
        </a:accent1>
        <a:accent2>
          <a:srgbClr val="B3746D"/>
        </a:accent2>
        <a:accent3>
          <a:srgbClr val="D1DDD7"/>
        </a:accent3>
        <a:accent4>
          <a:srgbClr val="002A00"/>
        </a:accent4>
        <a:accent5>
          <a:srgbClr val="AAE2CA"/>
        </a:accent5>
        <a:accent6>
          <a:srgbClr val="A26862"/>
        </a:accent6>
        <a:hlink>
          <a:srgbClr val="7795B7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80808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135</TotalTime>
  <Words>1729</Words>
  <Application>Microsoft Office PowerPoint</Application>
  <PresentationFormat>Widescreen</PresentationFormat>
  <Paragraphs>239</Paragraphs>
  <Slides>42</Slides>
  <Notes>5</Notes>
  <HiddenSlides>2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Aptos</vt:lpstr>
      <vt:lpstr>Arial</vt:lpstr>
      <vt:lpstr>Cascadia Code</vt:lpstr>
      <vt:lpstr>Courier New</vt:lpstr>
      <vt:lpstr>MS Shell Dlg 2</vt:lpstr>
      <vt:lpstr>Times New Roman</vt:lpstr>
      <vt:lpstr>Wingdings</vt:lpstr>
      <vt:lpstr>Wingdings 3</vt:lpstr>
      <vt:lpstr>Madison</vt:lpstr>
      <vt:lpstr>Office Theme</vt:lpstr>
      <vt:lpstr>Machine Learning &amp; Vision </vt:lpstr>
      <vt:lpstr>Slides Plan</vt:lpstr>
      <vt:lpstr>23 June - Machine Learning</vt:lpstr>
      <vt:lpstr>Acknowledgement of Country </vt:lpstr>
      <vt:lpstr>Session Content</vt:lpstr>
      <vt:lpstr>RStudio Overview</vt:lpstr>
      <vt:lpstr>What is RStudio ?</vt:lpstr>
      <vt:lpstr>Installing ✨RStudio ✨</vt:lpstr>
      <vt:lpstr>R Studio Continued…</vt:lpstr>
      <vt:lpstr>Creating a file </vt:lpstr>
      <vt:lpstr>References</vt:lpstr>
      <vt:lpstr>PowerPoint Presentation</vt:lpstr>
      <vt:lpstr>Data Cleaning &amp; Analysis With Jordan 'F' Farrow</vt:lpstr>
      <vt:lpstr>Data cleaning - Introduction</vt:lpstr>
      <vt:lpstr>Data cleaning – Why is Cleaning So Hard? </vt:lpstr>
      <vt:lpstr>Data cleaning – Invalid Data</vt:lpstr>
      <vt:lpstr>Activity: Deal with invalid non-NA data</vt:lpstr>
      <vt:lpstr>Data cleaning –  Dealing With Invalid Data</vt:lpstr>
      <vt:lpstr>Data cleaning –  Dealing With Invalid Data</vt:lpstr>
      <vt:lpstr>Data cleaning –  Dealing With Invalid Data</vt:lpstr>
      <vt:lpstr>Activity: How should we clean our dataset?</vt:lpstr>
      <vt:lpstr>Activity: How should we clean our dataset?</vt:lpstr>
      <vt:lpstr>Data cleaning –  Dealing With Outliers</vt:lpstr>
      <vt:lpstr>Data cleaning –  Determining Outliers</vt:lpstr>
      <vt:lpstr>Data cleaning –  Dealing With Outliers</vt:lpstr>
      <vt:lpstr>Data cleaning –  Dealing With Outliers</vt:lpstr>
      <vt:lpstr>Data cleaning –  Dealing With Outliers</vt:lpstr>
      <vt:lpstr>Data cleaning –  Skewness &amp; Outliers</vt:lpstr>
      <vt:lpstr>Data cleaning – How do we decide cleaning type? </vt:lpstr>
      <vt:lpstr>References</vt:lpstr>
      <vt:lpstr>Up Next….. </vt:lpstr>
      <vt:lpstr>Infidelity Predictor 3000</vt:lpstr>
      <vt:lpstr>A What?</vt:lpstr>
      <vt:lpstr>How??</vt:lpstr>
      <vt:lpstr>Logistic LASSO Regression – An overview. </vt:lpstr>
      <vt:lpstr>Bagging Trees– An overview. </vt:lpstr>
      <vt:lpstr>Classification Trees– An overview. </vt:lpstr>
      <vt:lpstr>Project Time </vt:lpstr>
      <vt:lpstr>References </vt:lpstr>
      <vt:lpstr>27 June - Machine Vision</vt:lpstr>
      <vt:lpstr>Overview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Ming LEONG</dc:creator>
  <cp:lastModifiedBy>Ming LEONG</cp:lastModifiedBy>
  <cp:revision>790</cp:revision>
  <dcterms:created xsi:type="dcterms:W3CDTF">2025-06-15T11:10:03Z</dcterms:created>
  <dcterms:modified xsi:type="dcterms:W3CDTF">2025-06-22T08:23:04Z</dcterms:modified>
</cp:coreProperties>
</file>